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2"/>
  </p:notesMasterIdLst>
  <p:sldIdLst>
    <p:sldId id="256" r:id="rId2"/>
    <p:sldId id="259" r:id="rId3"/>
    <p:sldId id="301" r:id="rId4"/>
    <p:sldId id="321" r:id="rId5"/>
    <p:sldId id="329" r:id="rId6"/>
    <p:sldId id="339" r:id="rId7"/>
    <p:sldId id="340" r:id="rId8"/>
    <p:sldId id="341" r:id="rId9"/>
    <p:sldId id="342" r:id="rId10"/>
    <p:sldId id="343" r:id="rId11"/>
    <p:sldId id="344" r:id="rId12"/>
    <p:sldId id="345" r:id="rId13"/>
    <p:sldId id="346" r:id="rId14"/>
    <p:sldId id="347" r:id="rId15"/>
    <p:sldId id="348" r:id="rId16"/>
    <p:sldId id="291" r:id="rId17"/>
    <p:sldId id="303" r:id="rId18"/>
    <p:sldId id="282" r:id="rId19"/>
    <p:sldId id="332" r:id="rId20"/>
    <p:sldId id="284" r:id="rId21"/>
    <p:sldId id="331" r:id="rId22"/>
    <p:sldId id="327" r:id="rId23"/>
    <p:sldId id="328" r:id="rId24"/>
    <p:sldId id="334" r:id="rId25"/>
    <p:sldId id="333" r:id="rId26"/>
    <p:sldId id="335" r:id="rId27"/>
    <p:sldId id="336" r:id="rId28"/>
    <p:sldId id="337" r:id="rId29"/>
    <p:sldId id="338" r:id="rId30"/>
    <p:sldId id="353" r:id="rId31"/>
    <p:sldId id="300" r:id="rId32"/>
    <p:sldId id="354" r:id="rId33"/>
    <p:sldId id="349" r:id="rId34"/>
    <p:sldId id="352" r:id="rId35"/>
    <p:sldId id="297" r:id="rId36"/>
    <p:sldId id="298" r:id="rId37"/>
    <p:sldId id="299" r:id="rId38"/>
    <p:sldId id="356" r:id="rId39"/>
    <p:sldId id="355" r:id="rId40"/>
    <p:sldId id="358"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Franklin Gothic" panose="020B0603020102020204" pitchFamily="34" charset="0"/>
      <p:regular r:id="rId47"/>
      <p:bold r:id="rId48"/>
      <p:italic r:id="rId49"/>
      <p:boldItalic r:id="rId50"/>
    </p:embeddedFont>
    <p:embeddedFont>
      <p:font typeface="Franklin Gothic Book" panose="020B0503020102020204" pitchFamily="34" charset="0"/>
      <p:regular r:id="rId51"/>
      <p:italic r:id="rId52"/>
    </p:embeddedFont>
    <p:embeddedFont>
      <p:font typeface="Franklin Gothic Medium" panose="020B0603020102020204" pitchFamily="34" charset="0"/>
      <p:regular r:id="rId53"/>
      <p:italic r:id="rId54"/>
    </p:embeddedFont>
    <p:embeddedFont>
      <p:font typeface="Work Sans" pitchFamily="2" charset="77"/>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CCCC"/>
    <a:srgbClr val="F4CDCD"/>
    <a:srgbClr val="C00000"/>
    <a:srgbClr val="741B47"/>
    <a:srgbClr val="D9EAD3"/>
    <a:srgbClr val="E61737"/>
    <a:srgbClr val="EBD1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3936" dt="2021-04-04T09:25:09.225"/>
    <p1510:client id="{2049D37B-B1BA-E244-BE47-11978CEED100}" v="8300" dt="2021-04-05T08:33:54.362"/>
    <p1510:client id="{8BF0FC53-1C83-439A-AA5A-A2FFC13131D4}" v="1" dt="2021-04-04T13:14:31.760"/>
    <p1510:client id="{B203B7D2-C772-439B-8363-A4C063B73C39}" v="97" dt="2021-04-04T09:31:08.188"/>
    <p1510:client id="{D7585728-C994-34D9-CB4A-890A1FF09B4F}" v="435" dt="2021-04-05T04:27:09.247"/>
    <p1510:client id="{D7EA4E27-41BF-4458-893D-00B3C6C692E3}" v="57" dt="2021-04-04T09:05:19.727"/>
    <p1510:client id="{EBF94BF4-99E7-4F25-B26F-FB8D8FE1AE43}" v="2198" dt="2021-04-04T14:20:12.752"/>
  </p1510:revLst>
</p1510:revInfo>
</file>

<file path=ppt/tableStyles.xml><?xml version="1.0" encoding="utf-8"?>
<a:tblStyleLst xmlns:a="http://schemas.openxmlformats.org/drawingml/2006/main" def="{34E4E885-3048-4EA1-A9A6-7B8AEF8706AB}">
  <a:tblStyle styleId="{34E4E885-3048-4EA1-A9A6-7B8AEF8706AB}"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738D0BD-ACD4-4D04-97DF-B45894C43BF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61"/>
    <p:restoredTop sz="94694"/>
  </p:normalViewPr>
  <p:slideViewPr>
    <p:cSldViewPr snapToGrid="0" snapToObjects="1">
      <p:cViewPr varScale="1">
        <p:scale>
          <a:sx n="156" d="100"/>
          <a:sy n="156" d="100"/>
        </p:scale>
        <p:origin x="56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5D3835-4B12-4A38-8DAC-704AA3ABA95F}"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95BD28E4-9701-40CB-83D9-05435072BE0D}">
      <dgm:prSet phldrT="[Text]" custT="1"/>
      <dgm:spPr/>
      <dgm:t>
        <a:bodyPr/>
        <a:lstStyle/>
        <a:p>
          <a:r>
            <a:rPr lang="en-US" sz="1400">
              <a:latin typeface="Franklin Gothic Medium" panose="020B0603020102020204" pitchFamily="34" charset="0"/>
            </a:rPr>
            <a:t>Developing Electric &amp; Self-driving Vehicles Since 2003, Largest Market Share</a:t>
          </a:r>
        </a:p>
      </dgm:t>
    </dgm:pt>
    <dgm:pt modelId="{B2B9612D-26E7-467A-9712-6E1FBD4A423C}" type="parTrans" cxnId="{927F591D-32AE-425C-9E03-756F70067A9F}">
      <dgm:prSet/>
      <dgm:spPr/>
      <dgm:t>
        <a:bodyPr/>
        <a:lstStyle/>
        <a:p>
          <a:endParaRPr lang="en-US"/>
        </a:p>
      </dgm:t>
    </dgm:pt>
    <dgm:pt modelId="{1215668E-1044-4824-8F6C-CF70C7C02DD1}" type="sibTrans" cxnId="{927F591D-32AE-425C-9E03-756F70067A9F}">
      <dgm:prSet/>
      <dgm:spPr/>
      <dgm:t>
        <a:bodyPr/>
        <a:lstStyle/>
        <a:p>
          <a:endParaRPr lang="en-US"/>
        </a:p>
      </dgm:t>
    </dgm:pt>
    <dgm:pt modelId="{4A211305-2426-47B2-BE79-00AAE9140F6B}">
      <dgm:prSet phldrT="[Text]" custT="1"/>
      <dgm:spPr/>
      <dgm:t>
        <a:bodyPr/>
        <a:lstStyle/>
        <a:p>
          <a:r>
            <a:rPr lang="en-US" sz="1400">
              <a:latin typeface="Franklin Gothic Medium" panose="020B0603020102020204" pitchFamily="34" charset="0"/>
            </a:rPr>
            <a:t>Aims to Reduce Carbon Footprint</a:t>
          </a:r>
        </a:p>
      </dgm:t>
    </dgm:pt>
    <dgm:pt modelId="{9D4FC5F7-3EEE-43EE-AC12-7520B8102A34}" type="parTrans" cxnId="{F8D382D4-C743-4911-9657-F35298E6B7A4}">
      <dgm:prSet/>
      <dgm:spPr/>
      <dgm:t>
        <a:bodyPr/>
        <a:lstStyle/>
        <a:p>
          <a:endParaRPr lang="en-US"/>
        </a:p>
      </dgm:t>
    </dgm:pt>
    <dgm:pt modelId="{5B944C35-9A3F-48F0-B6C1-8D2A64C9E33D}" type="sibTrans" cxnId="{F8D382D4-C743-4911-9657-F35298E6B7A4}">
      <dgm:prSet/>
      <dgm:spPr/>
      <dgm:t>
        <a:bodyPr/>
        <a:lstStyle/>
        <a:p>
          <a:endParaRPr lang="en-US"/>
        </a:p>
      </dgm:t>
    </dgm:pt>
    <dgm:pt modelId="{642009D7-045C-489F-9791-3C4636C613BF}">
      <dgm:prSet phldrT="[Text]" custT="1"/>
      <dgm:spPr/>
      <dgm:t>
        <a:bodyPr/>
        <a:lstStyle/>
        <a:p>
          <a:r>
            <a:rPr lang="en-US" sz="1400">
              <a:latin typeface="Franklin Gothic Medium" panose="020B0603020102020204" pitchFamily="34" charset="0"/>
            </a:rPr>
            <a:t>Accelerate World’s Transition Towards Sustainable Energy</a:t>
          </a:r>
        </a:p>
      </dgm:t>
    </dgm:pt>
    <dgm:pt modelId="{4B312F0A-A0EA-43BE-B0EA-A2DC69F3E060}" type="parTrans" cxnId="{EC3C9606-9CB3-46CD-BEDE-8DD001D997D1}">
      <dgm:prSet/>
      <dgm:spPr/>
      <dgm:t>
        <a:bodyPr/>
        <a:lstStyle/>
        <a:p>
          <a:endParaRPr lang="en-US"/>
        </a:p>
      </dgm:t>
    </dgm:pt>
    <dgm:pt modelId="{85232465-EF27-4C6A-8292-CF228D3281B0}" type="sibTrans" cxnId="{EC3C9606-9CB3-46CD-BEDE-8DD001D997D1}">
      <dgm:prSet/>
      <dgm:spPr/>
      <dgm:t>
        <a:bodyPr/>
        <a:lstStyle/>
        <a:p>
          <a:endParaRPr lang="en-US"/>
        </a:p>
      </dgm:t>
    </dgm:pt>
    <dgm:pt modelId="{3685C633-5E45-43E4-B115-9A15606847B6}" type="pres">
      <dgm:prSet presAssocID="{FB5D3835-4B12-4A38-8DAC-704AA3ABA95F}" presName="linear" presStyleCnt="0">
        <dgm:presLayoutVars>
          <dgm:dir/>
          <dgm:animLvl val="lvl"/>
          <dgm:resizeHandles val="exact"/>
        </dgm:presLayoutVars>
      </dgm:prSet>
      <dgm:spPr/>
    </dgm:pt>
    <dgm:pt modelId="{354ED422-BD81-4EB9-8701-CF1971E862FB}" type="pres">
      <dgm:prSet presAssocID="{95BD28E4-9701-40CB-83D9-05435072BE0D}" presName="parentLin" presStyleCnt="0"/>
      <dgm:spPr/>
    </dgm:pt>
    <dgm:pt modelId="{018E0336-1771-407D-8426-E9CDEF84DA08}" type="pres">
      <dgm:prSet presAssocID="{95BD28E4-9701-40CB-83D9-05435072BE0D}" presName="parentLeftMargin" presStyleLbl="node1" presStyleIdx="0" presStyleCnt="3"/>
      <dgm:spPr/>
    </dgm:pt>
    <dgm:pt modelId="{386BB612-65D8-48C2-81B3-D6DA0BD98CE1}" type="pres">
      <dgm:prSet presAssocID="{95BD28E4-9701-40CB-83D9-05435072BE0D}" presName="parentText" presStyleLbl="node1" presStyleIdx="0" presStyleCnt="3" custLinFactX="29925" custLinFactNeighborX="100000" custLinFactNeighborY="-1418">
        <dgm:presLayoutVars>
          <dgm:chMax val="0"/>
          <dgm:bulletEnabled val="1"/>
        </dgm:presLayoutVars>
      </dgm:prSet>
      <dgm:spPr/>
    </dgm:pt>
    <dgm:pt modelId="{5E950FAF-3096-4416-8EF9-44076A5FE506}" type="pres">
      <dgm:prSet presAssocID="{95BD28E4-9701-40CB-83D9-05435072BE0D}" presName="negativeSpace" presStyleCnt="0"/>
      <dgm:spPr/>
    </dgm:pt>
    <dgm:pt modelId="{E93D68E2-B070-4CAA-BCED-AF86CDD6FAA5}" type="pres">
      <dgm:prSet presAssocID="{95BD28E4-9701-40CB-83D9-05435072BE0D}" presName="childText" presStyleLbl="conFgAcc1" presStyleIdx="0" presStyleCnt="3">
        <dgm:presLayoutVars>
          <dgm:bulletEnabled val="1"/>
        </dgm:presLayoutVars>
      </dgm:prSet>
      <dgm:spPr/>
    </dgm:pt>
    <dgm:pt modelId="{60946180-2CB2-4F0F-AFBF-BFC84F1E5AB0}" type="pres">
      <dgm:prSet presAssocID="{1215668E-1044-4824-8F6C-CF70C7C02DD1}" presName="spaceBetweenRectangles" presStyleCnt="0"/>
      <dgm:spPr/>
    </dgm:pt>
    <dgm:pt modelId="{B13B0D8B-27A5-4C41-B09D-FEBCB4A2ED3F}" type="pres">
      <dgm:prSet presAssocID="{4A211305-2426-47B2-BE79-00AAE9140F6B}" presName="parentLin" presStyleCnt="0"/>
      <dgm:spPr/>
    </dgm:pt>
    <dgm:pt modelId="{236C490D-6FF9-4BBE-BA82-9229BB587911}" type="pres">
      <dgm:prSet presAssocID="{4A211305-2426-47B2-BE79-00AAE9140F6B}" presName="parentLeftMargin" presStyleLbl="node1" presStyleIdx="0" presStyleCnt="3"/>
      <dgm:spPr/>
    </dgm:pt>
    <dgm:pt modelId="{BCCCB836-DB6F-40A4-BD49-1DB1E2DF086F}" type="pres">
      <dgm:prSet presAssocID="{4A211305-2426-47B2-BE79-00AAE9140F6B}" presName="parentText" presStyleLbl="node1" presStyleIdx="1" presStyleCnt="3" custLinFactX="29509" custLinFactNeighborX="100000" custLinFactNeighborY="-1233">
        <dgm:presLayoutVars>
          <dgm:chMax val="0"/>
          <dgm:bulletEnabled val="1"/>
        </dgm:presLayoutVars>
      </dgm:prSet>
      <dgm:spPr/>
    </dgm:pt>
    <dgm:pt modelId="{1CCFABF7-3625-4E52-B877-490EDCF14A96}" type="pres">
      <dgm:prSet presAssocID="{4A211305-2426-47B2-BE79-00AAE9140F6B}" presName="negativeSpace" presStyleCnt="0"/>
      <dgm:spPr/>
    </dgm:pt>
    <dgm:pt modelId="{FA3069DB-251F-4643-AEFF-ACD693175A00}" type="pres">
      <dgm:prSet presAssocID="{4A211305-2426-47B2-BE79-00AAE9140F6B}" presName="childText" presStyleLbl="conFgAcc1" presStyleIdx="1" presStyleCnt="3">
        <dgm:presLayoutVars>
          <dgm:bulletEnabled val="1"/>
        </dgm:presLayoutVars>
      </dgm:prSet>
      <dgm:spPr/>
    </dgm:pt>
    <dgm:pt modelId="{71730FE5-EB6B-470E-A6EF-BD00B1B061D9}" type="pres">
      <dgm:prSet presAssocID="{5B944C35-9A3F-48F0-B6C1-8D2A64C9E33D}" presName="spaceBetweenRectangles" presStyleCnt="0"/>
      <dgm:spPr/>
    </dgm:pt>
    <dgm:pt modelId="{4158A11B-7FE0-4AE2-99FE-0556EB8A7064}" type="pres">
      <dgm:prSet presAssocID="{642009D7-045C-489F-9791-3C4636C613BF}" presName="parentLin" presStyleCnt="0"/>
      <dgm:spPr/>
    </dgm:pt>
    <dgm:pt modelId="{2A0DA675-AF8C-4048-8BD0-4B27BB40B606}" type="pres">
      <dgm:prSet presAssocID="{642009D7-045C-489F-9791-3C4636C613BF}" presName="parentLeftMargin" presStyleLbl="node1" presStyleIdx="1" presStyleCnt="3"/>
      <dgm:spPr/>
    </dgm:pt>
    <dgm:pt modelId="{0BC277EE-8C59-4361-A953-292A724621AB}" type="pres">
      <dgm:prSet presAssocID="{642009D7-045C-489F-9791-3C4636C613BF}" presName="parentText" presStyleLbl="node1" presStyleIdx="2" presStyleCnt="3" custLinFactX="29925" custLinFactNeighborX="100000" custLinFactNeighborY="5160">
        <dgm:presLayoutVars>
          <dgm:chMax val="0"/>
          <dgm:bulletEnabled val="1"/>
        </dgm:presLayoutVars>
      </dgm:prSet>
      <dgm:spPr/>
    </dgm:pt>
    <dgm:pt modelId="{1CE0A055-926E-499A-8E39-2517951B2B0F}" type="pres">
      <dgm:prSet presAssocID="{642009D7-045C-489F-9791-3C4636C613BF}" presName="negativeSpace" presStyleCnt="0"/>
      <dgm:spPr/>
    </dgm:pt>
    <dgm:pt modelId="{36797BC2-B6A7-4191-905D-CB1A65D43935}" type="pres">
      <dgm:prSet presAssocID="{642009D7-045C-489F-9791-3C4636C613BF}" presName="childText" presStyleLbl="conFgAcc1" presStyleIdx="2" presStyleCnt="3">
        <dgm:presLayoutVars>
          <dgm:bulletEnabled val="1"/>
        </dgm:presLayoutVars>
      </dgm:prSet>
      <dgm:spPr/>
    </dgm:pt>
  </dgm:ptLst>
  <dgm:cxnLst>
    <dgm:cxn modelId="{EC3C9606-9CB3-46CD-BEDE-8DD001D997D1}" srcId="{FB5D3835-4B12-4A38-8DAC-704AA3ABA95F}" destId="{642009D7-045C-489F-9791-3C4636C613BF}" srcOrd="2" destOrd="0" parTransId="{4B312F0A-A0EA-43BE-B0EA-A2DC69F3E060}" sibTransId="{85232465-EF27-4C6A-8292-CF228D3281B0}"/>
    <dgm:cxn modelId="{8FAC3A14-DD04-4E23-B9F6-CCF6B8DFCCB4}" type="presOf" srcId="{642009D7-045C-489F-9791-3C4636C613BF}" destId="{2A0DA675-AF8C-4048-8BD0-4B27BB40B606}" srcOrd="0" destOrd="0" presId="urn:microsoft.com/office/officeart/2005/8/layout/list1"/>
    <dgm:cxn modelId="{927F591D-32AE-425C-9E03-756F70067A9F}" srcId="{FB5D3835-4B12-4A38-8DAC-704AA3ABA95F}" destId="{95BD28E4-9701-40CB-83D9-05435072BE0D}" srcOrd="0" destOrd="0" parTransId="{B2B9612D-26E7-467A-9712-6E1FBD4A423C}" sibTransId="{1215668E-1044-4824-8F6C-CF70C7C02DD1}"/>
    <dgm:cxn modelId="{EF709241-C0EA-497D-9FC5-48C8A726292B}" type="presOf" srcId="{4A211305-2426-47B2-BE79-00AAE9140F6B}" destId="{BCCCB836-DB6F-40A4-BD49-1DB1E2DF086F}" srcOrd="1" destOrd="0" presId="urn:microsoft.com/office/officeart/2005/8/layout/list1"/>
    <dgm:cxn modelId="{3B3FEA81-F0E5-4DCE-8096-8CEBAD207FBA}" type="presOf" srcId="{642009D7-045C-489F-9791-3C4636C613BF}" destId="{0BC277EE-8C59-4361-A953-292A724621AB}" srcOrd="1" destOrd="0" presId="urn:microsoft.com/office/officeart/2005/8/layout/list1"/>
    <dgm:cxn modelId="{1FBA1D8A-0C9A-4C42-B541-ECD2285B30A5}" type="presOf" srcId="{95BD28E4-9701-40CB-83D9-05435072BE0D}" destId="{386BB612-65D8-48C2-81B3-D6DA0BD98CE1}" srcOrd="1" destOrd="0" presId="urn:microsoft.com/office/officeart/2005/8/layout/list1"/>
    <dgm:cxn modelId="{0179C3C0-C6AF-49F8-AB59-59B5A35C426E}" type="presOf" srcId="{4A211305-2426-47B2-BE79-00AAE9140F6B}" destId="{236C490D-6FF9-4BBE-BA82-9229BB587911}" srcOrd="0" destOrd="0" presId="urn:microsoft.com/office/officeart/2005/8/layout/list1"/>
    <dgm:cxn modelId="{F8D382D4-C743-4911-9657-F35298E6B7A4}" srcId="{FB5D3835-4B12-4A38-8DAC-704AA3ABA95F}" destId="{4A211305-2426-47B2-BE79-00AAE9140F6B}" srcOrd="1" destOrd="0" parTransId="{9D4FC5F7-3EEE-43EE-AC12-7520B8102A34}" sibTransId="{5B944C35-9A3F-48F0-B6C1-8D2A64C9E33D}"/>
    <dgm:cxn modelId="{13B0C5DB-F6F3-4BB9-BA68-9F8D61313EBB}" type="presOf" srcId="{FB5D3835-4B12-4A38-8DAC-704AA3ABA95F}" destId="{3685C633-5E45-43E4-B115-9A15606847B6}" srcOrd="0" destOrd="0" presId="urn:microsoft.com/office/officeart/2005/8/layout/list1"/>
    <dgm:cxn modelId="{D1E1DBF1-3756-4E58-BAE3-C262D90AA8B9}" type="presOf" srcId="{95BD28E4-9701-40CB-83D9-05435072BE0D}" destId="{018E0336-1771-407D-8426-E9CDEF84DA08}" srcOrd="0" destOrd="0" presId="urn:microsoft.com/office/officeart/2005/8/layout/list1"/>
    <dgm:cxn modelId="{E0A7B198-00B6-4C35-8C1C-3BE7E4E18653}" type="presParOf" srcId="{3685C633-5E45-43E4-B115-9A15606847B6}" destId="{354ED422-BD81-4EB9-8701-CF1971E862FB}" srcOrd="0" destOrd="0" presId="urn:microsoft.com/office/officeart/2005/8/layout/list1"/>
    <dgm:cxn modelId="{C63EC6A3-EE4B-42F3-A6B0-2EBC0FF59300}" type="presParOf" srcId="{354ED422-BD81-4EB9-8701-CF1971E862FB}" destId="{018E0336-1771-407D-8426-E9CDEF84DA08}" srcOrd="0" destOrd="0" presId="urn:microsoft.com/office/officeart/2005/8/layout/list1"/>
    <dgm:cxn modelId="{4E226FB8-B0B8-49FF-B29B-D8D283BA5A9D}" type="presParOf" srcId="{354ED422-BD81-4EB9-8701-CF1971E862FB}" destId="{386BB612-65D8-48C2-81B3-D6DA0BD98CE1}" srcOrd="1" destOrd="0" presId="urn:microsoft.com/office/officeart/2005/8/layout/list1"/>
    <dgm:cxn modelId="{8FC9BAF7-A2DB-447C-8D5F-21D91033FAEB}" type="presParOf" srcId="{3685C633-5E45-43E4-B115-9A15606847B6}" destId="{5E950FAF-3096-4416-8EF9-44076A5FE506}" srcOrd="1" destOrd="0" presId="urn:microsoft.com/office/officeart/2005/8/layout/list1"/>
    <dgm:cxn modelId="{757EF459-80FA-47A4-B059-5F70B37BDE0F}" type="presParOf" srcId="{3685C633-5E45-43E4-B115-9A15606847B6}" destId="{E93D68E2-B070-4CAA-BCED-AF86CDD6FAA5}" srcOrd="2" destOrd="0" presId="urn:microsoft.com/office/officeart/2005/8/layout/list1"/>
    <dgm:cxn modelId="{15191D53-06A4-45F7-A324-DBFCFAFBE307}" type="presParOf" srcId="{3685C633-5E45-43E4-B115-9A15606847B6}" destId="{60946180-2CB2-4F0F-AFBF-BFC84F1E5AB0}" srcOrd="3" destOrd="0" presId="urn:microsoft.com/office/officeart/2005/8/layout/list1"/>
    <dgm:cxn modelId="{787C20C6-BD5E-4505-9399-04C9480427D8}" type="presParOf" srcId="{3685C633-5E45-43E4-B115-9A15606847B6}" destId="{B13B0D8B-27A5-4C41-B09D-FEBCB4A2ED3F}" srcOrd="4" destOrd="0" presId="urn:microsoft.com/office/officeart/2005/8/layout/list1"/>
    <dgm:cxn modelId="{DBEB3D15-93D8-4DE8-BCAE-B6FB24A22862}" type="presParOf" srcId="{B13B0D8B-27A5-4C41-B09D-FEBCB4A2ED3F}" destId="{236C490D-6FF9-4BBE-BA82-9229BB587911}" srcOrd="0" destOrd="0" presId="urn:microsoft.com/office/officeart/2005/8/layout/list1"/>
    <dgm:cxn modelId="{4DC51D1A-7673-432A-9307-11DF2FFE6D40}" type="presParOf" srcId="{B13B0D8B-27A5-4C41-B09D-FEBCB4A2ED3F}" destId="{BCCCB836-DB6F-40A4-BD49-1DB1E2DF086F}" srcOrd="1" destOrd="0" presId="urn:microsoft.com/office/officeart/2005/8/layout/list1"/>
    <dgm:cxn modelId="{55857C20-E169-42CF-997D-C63CB2910B1D}" type="presParOf" srcId="{3685C633-5E45-43E4-B115-9A15606847B6}" destId="{1CCFABF7-3625-4E52-B877-490EDCF14A96}" srcOrd="5" destOrd="0" presId="urn:microsoft.com/office/officeart/2005/8/layout/list1"/>
    <dgm:cxn modelId="{90DB64D6-1C6A-4E8E-A935-9F72E374503F}" type="presParOf" srcId="{3685C633-5E45-43E4-B115-9A15606847B6}" destId="{FA3069DB-251F-4643-AEFF-ACD693175A00}" srcOrd="6" destOrd="0" presId="urn:microsoft.com/office/officeart/2005/8/layout/list1"/>
    <dgm:cxn modelId="{F63DD403-632E-4E01-A1F4-7911FDCA9127}" type="presParOf" srcId="{3685C633-5E45-43E4-B115-9A15606847B6}" destId="{71730FE5-EB6B-470E-A6EF-BD00B1B061D9}" srcOrd="7" destOrd="0" presId="urn:microsoft.com/office/officeart/2005/8/layout/list1"/>
    <dgm:cxn modelId="{15B91268-9F97-4218-B8E3-F701098A338D}" type="presParOf" srcId="{3685C633-5E45-43E4-B115-9A15606847B6}" destId="{4158A11B-7FE0-4AE2-99FE-0556EB8A7064}" srcOrd="8" destOrd="0" presId="urn:microsoft.com/office/officeart/2005/8/layout/list1"/>
    <dgm:cxn modelId="{B8FF1A76-2546-401C-A933-B17FCD13D5F8}" type="presParOf" srcId="{4158A11B-7FE0-4AE2-99FE-0556EB8A7064}" destId="{2A0DA675-AF8C-4048-8BD0-4B27BB40B606}" srcOrd="0" destOrd="0" presId="urn:microsoft.com/office/officeart/2005/8/layout/list1"/>
    <dgm:cxn modelId="{FE407B06-0279-42B8-BD2C-11C2F8DAD984}" type="presParOf" srcId="{4158A11B-7FE0-4AE2-99FE-0556EB8A7064}" destId="{0BC277EE-8C59-4361-A953-292A724621AB}" srcOrd="1" destOrd="0" presId="urn:microsoft.com/office/officeart/2005/8/layout/list1"/>
    <dgm:cxn modelId="{F2E7B190-53D4-4E00-A6C7-FA79791AF54C}" type="presParOf" srcId="{3685C633-5E45-43E4-B115-9A15606847B6}" destId="{1CE0A055-926E-499A-8E39-2517951B2B0F}" srcOrd="9" destOrd="0" presId="urn:microsoft.com/office/officeart/2005/8/layout/list1"/>
    <dgm:cxn modelId="{4EA4DEEB-A549-4843-B464-BCF3F6F71D31}" type="presParOf" srcId="{3685C633-5E45-43E4-B115-9A15606847B6}" destId="{36797BC2-B6A7-4191-905D-CB1A65D43935}" srcOrd="10"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0375F6-3807-44B6-9046-105EA45037BC}" type="doc">
      <dgm:prSet loTypeId="urn:microsoft.com/office/officeart/2005/8/layout/radial4" loCatId="relationship" qsTypeId="urn:microsoft.com/office/officeart/2005/8/quickstyle/simple1" qsCatId="simple" csTypeId="urn:microsoft.com/office/officeart/2005/8/colors/colorful2" csCatId="colorful" phldr="1"/>
      <dgm:spPr/>
      <dgm:t>
        <a:bodyPr/>
        <a:lstStyle/>
        <a:p>
          <a:endParaRPr lang="en-US"/>
        </a:p>
      </dgm:t>
    </dgm:pt>
    <dgm:pt modelId="{87EC91F1-FDBD-497B-9F93-D4A7706F0F62}">
      <dgm:prSet phldrT="[Text]"/>
      <dgm:spPr>
        <a:solidFill>
          <a:srgbClr val="E61737"/>
        </a:solidFill>
      </dgm:spPr>
      <dgm:t>
        <a:bodyPr/>
        <a:lstStyle/>
        <a:p>
          <a:r>
            <a:rPr lang="en-US" b="1">
              <a:solidFill>
                <a:schemeClr val="bg1"/>
              </a:solidFill>
              <a:latin typeface="Franklin Gothic Medium" panose="020B0603020102020204" pitchFamily="34" charset="0"/>
            </a:rPr>
            <a:t>Safety</a:t>
          </a:r>
        </a:p>
      </dgm:t>
    </dgm:pt>
    <dgm:pt modelId="{30BD298D-AF7E-40B1-AD0A-98068C9B2D5C}" type="parTrans" cxnId="{7E552286-C7BC-4DD6-8D19-6DDF8886A8B0}">
      <dgm:prSet/>
      <dgm:spPr/>
      <dgm:t>
        <a:bodyPr/>
        <a:lstStyle/>
        <a:p>
          <a:endParaRPr lang="en-US">
            <a:latin typeface="Franklin Gothic Medium" panose="020B0603020102020204" pitchFamily="34" charset="0"/>
          </a:endParaRPr>
        </a:p>
      </dgm:t>
    </dgm:pt>
    <dgm:pt modelId="{BA1C4B68-C882-44BD-974C-86E20E229E30}" type="sibTrans" cxnId="{7E552286-C7BC-4DD6-8D19-6DDF8886A8B0}">
      <dgm:prSet/>
      <dgm:spPr/>
      <dgm:t>
        <a:bodyPr/>
        <a:lstStyle/>
        <a:p>
          <a:endParaRPr lang="en-US">
            <a:latin typeface="Franklin Gothic Medium" panose="020B0603020102020204" pitchFamily="34" charset="0"/>
          </a:endParaRPr>
        </a:p>
      </dgm:t>
    </dgm:pt>
    <dgm:pt modelId="{37E54734-A006-4E24-B17E-D4D7CA22CAFC}">
      <dgm:prSet phldrT="[Text]" custT="1"/>
      <dgm:spPr/>
      <dgm:t>
        <a:bodyPr/>
        <a:lstStyle/>
        <a:p>
          <a:r>
            <a:rPr lang="en-US" sz="1400" b="1">
              <a:latin typeface="Franklin Gothic Medium" panose="020B0603020102020204" pitchFamily="34" charset="0"/>
            </a:rPr>
            <a:t>Danger of Autonomous Vehicle</a:t>
          </a:r>
        </a:p>
      </dgm:t>
    </dgm:pt>
    <dgm:pt modelId="{FE5EFED7-FBE8-487F-A810-5F06BCE66295}" type="parTrans" cxnId="{E3F7B15C-633A-45C1-81FC-D51F14762924}">
      <dgm:prSet/>
      <dgm:spPr/>
      <dgm:t>
        <a:bodyPr/>
        <a:lstStyle/>
        <a:p>
          <a:endParaRPr lang="en-US">
            <a:latin typeface="Franklin Gothic Medium" panose="020B0603020102020204" pitchFamily="34" charset="0"/>
          </a:endParaRPr>
        </a:p>
      </dgm:t>
    </dgm:pt>
    <dgm:pt modelId="{AAB8EF33-F5BE-4F79-B2F1-0B5E66D479B2}" type="sibTrans" cxnId="{E3F7B15C-633A-45C1-81FC-D51F14762924}">
      <dgm:prSet/>
      <dgm:spPr/>
      <dgm:t>
        <a:bodyPr/>
        <a:lstStyle/>
        <a:p>
          <a:endParaRPr lang="en-US">
            <a:latin typeface="Franklin Gothic Medium" panose="020B0603020102020204" pitchFamily="34" charset="0"/>
          </a:endParaRPr>
        </a:p>
      </dgm:t>
    </dgm:pt>
    <dgm:pt modelId="{D56D2B00-C7DB-4378-B8F6-B3A781077978}">
      <dgm:prSet phldrT="[Text]" custT="1"/>
      <dgm:spPr/>
      <dgm:t>
        <a:bodyPr/>
        <a:lstStyle/>
        <a:p>
          <a:r>
            <a:rPr lang="en-US" sz="1400" b="1">
              <a:latin typeface="Franklin Gothic Medium" panose="020B0603020102020204" pitchFamily="34" charset="0"/>
            </a:rPr>
            <a:t>Malware </a:t>
          </a:r>
          <a:br>
            <a:rPr lang="en-US" sz="1400" b="1">
              <a:latin typeface="Franklin Gothic Medium" panose="020B0603020102020204" pitchFamily="34" charset="0"/>
            </a:rPr>
          </a:br>
          <a:r>
            <a:rPr lang="en-US" sz="1400" b="1">
              <a:latin typeface="Franklin Gothic Medium" panose="020B0603020102020204" pitchFamily="34" charset="0"/>
            </a:rPr>
            <a:t>Attacks</a:t>
          </a:r>
        </a:p>
      </dgm:t>
    </dgm:pt>
    <dgm:pt modelId="{843B73A9-CFC5-4787-B3AE-0AB469009F3A}" type="parTrans" cxnId="{A540C3E2-2266-4989-8215-EB05C07A6DDD}">
      <dgm:prSet/>
      <dgm:spPr/>
      <dgm:t>
        <a:bodyPr/>
        <a:lstStyle/>
        <a:p>
          <a:endParaRPr lang="en-US">
            <a:latin typeface="Franklin Gothic Medium" panose="020B0603020102020204" pitchFamily="34" charset="0"/>
          </a:endParaRPr>
        </a:p>
      </dgm:t>
    </dgm:pt>
    <dgm:pt modelId="{CE43D93B-D227-4FF5-A4E1-F7D23EBBB394}" type="sibTrans" cxnId="{A540C3E2-2266-4989-8215-EB05C07A6DDD}">
      <dgm:prSet/>
      <dgm:spPr/>
      <dgm:t>
        <a:bodyPr/>
        <a:lstStyle/>
        <a:p>
          <a:endParaRPr lang="en-US">
            <a:latin typeface="Franklin Gothic Medium" panose="020B0603020102020204" pitchFamily="34" charset="0"/>
          </a:endParaRPr>
        </a:p>
      </dgm:t>
    </dgm:pt>
    <dgm:pt modelId="{6348DD3C-4496-4ED1-9D6A-85E80FC9D065}" type="pres">
      <dgm:prSet presAssocID="{900375F6-3807-44B6-9046-105EA45037BC}" presName="cycle" presStyleCnt="0">
        <dgm:presLayoutVars>
          <dgm:chMax val="1"/>
          <dgm:dir/>
          <dgm:animLvl val="ctr"/>
          <dgm:resizeHandles val="exact"/>
        </dgm:presLayoutVars>
      </dgm:prSet>
      <dgm:spPr/>
    </dgm:pt>
    <dgm:pt modelId="{E2869575-7214-4031-BDDA-5209C4FFE5E8}" type="pres">
      <dgm:prSet presAssocID="{87EC91F1-FDBD-497B-9F93-D4A7706F0F62}" presName="centerShape" presStyleLbl="node0" presStyleIdx="0" presStyleCnt="1" custLinFactNeighborX="-36059" custLinFactNeighborY="-41887"/>
      <dgm:spPr/>
    </dgm:pt>
    <dgm:pt modelId="{62A24C93-DC2B-4C35-BDC4-FC0EE8825B4A}" type="pres">
      <dgm:prSet presAssocID="{FE5EFED7-FBE8-487F-A810-5F06BCE66295}" presName="parTrans" presStyleLbl="bgSibTrans2D1" presStyleIdx="0" presStyleCnt="2" custAng="574162" custScaleX="83685" custScaleY="31187" custLinFactNeighborX="-8057" custLinFactNeighborY="38598"/>
      <dgm:spPr/>
    </dgm:pt>
    <dgm:pt modelId="{2234DFAC-3517-4729-8BB1-D7A575CB7754}" type="pres">
      <dgm:prSet presAssocID="{37E54734-A006-4E24-B17E-D4D7CA22CAFC}" presName="node" presStyleLbl="node1" presStyleIdx="0" presStyleCnt="2" custScaleX="104188" custScaleY="90059" custRadScaleRad="84530" custRadScaleInc="81619">
        <dgm:presLayoutVars>
          <dgm:bulletEnabled val="1"/>
        </dgm:presLayoutVars>
      </dgm:prSet>
      <dgm:spPr/>
    </dgm:pt>
    <dgm:pt modelId="{3072CE83-501B-47CC-AACF-A25F601BC218}" type="pres">
      <dgm:prSet presAssocID="{843B73A9-CFC5-4787-B3AE-0AB469009F3A}" presName="parTrans" presStyleLbl="bgSibTrans2D1" presStyleIdx="1" presStyleCnt="2" custAng="207802" custScaleX="82099" custScaleY="37089" custLinFactNeighborX="-10926" custLinFactNeighborY="1140"/>
      <dgm:spPr/>
    </dgm:pt>
    <dgm:pt modelId="{8E254254-412D-4B0A-9301-CA66650514EF}" type="pres">
      <dgm:prSet presAssocID="{D56D2B00-C7DB-4378-B8F6-B3A781077978}" presName="node" presStyleLbl="node1" presStyleIdx="1" presStyleCnt="2" custScaleX="104934" custScaleY="89970" custRadScaleRad="37280" custRadScaleInc="-10136">
        <dgm:presLayoutVars>
          <dgm:bulletEnabled val="1"/>
        </dgm:presLayoutVars>
      </dgm:prSet>
      <dgm:spPr/>
    </dgm:pt>
  </dgm:ptLst>
  <dgm:cxnLst>
    <dgm:cxn modelId="{6CB3D014-1964-41C5-B804-FCBA402CC49E}" type="presOf" srcId="{37E54734-A006-4E24-B17E-D4D7CA22CAFC}" destId="{2234DFAC-3517-4729-8BB1-D7A575CB7754}" srcOrd="0" destOrd="0" presId="urn:microsoft.com/office/officeart/2005/8/layout/radial4"/>
    <dgm:cxn modelId="{E3F7B15C-633A-45C1-81FC-D51F14762924}" srcId="{87EC91F1-FDBD-497B-9F93-D4A7706F0F62}" destId="{37E54734-A006-4E24-B17E-D4D7CA22CAFC}" srcOrd="0" destOrd="0" parTransId="{FE5EFED7-FBE8-487F-A810-5F06BCE66295}" sibTransId="{AAB8EF33-F5BE-4F79-B2F1-0B5E66D479B2}"/>
    <dgm:cxn modelId="{12FE1170-3E14-4A2A-B763-BDC6E5A0B316}" type="presOf" srcId="{843B73A9-CFC5-4787-B3AE-0AB469009F3A}" destId="{3072CE83-501B-47CC-AACF-A25F601BC218}" srcOrd="0" destOrd="0" presId="urn:microsoft.com/office/officeart/2005/8/layout/radial4"/>
    <dgm:cxn modelId="{E1949271-889A-46D2-9260-28FE8D6234FF}" type="presOf" srcId="{FE5EFED7-FBE8-487F-A810-5F06BCE66295}" destId="{62A24C93-DC2B-4C35-BDC4-FC0EE8825B4A}" srcOrd="0" destOrd="0" presId="urn:microsoft.com/office/officeart/2005/8/layout/radial4"/>
    <dgm:cxn modelId="{7E552286-C7BC-4DD6-8D19-6DDF8886A8B0}" srcId="{900375F6-3807-44B6-9046-105EA45037BC}" destId="{87EC91F1-FDBD-497B-9F93-D4A7706F0F62}" srcOrd="0" destOrd="0" parTransId="{30BD298D-AF7E-40B1-AD0A-98068C9B2D5C}" sibTransId="{BA1C4B68-C882-44BD-974C-86E20E229E30}"/>
    <dgm:cxn modelId="{B2855598-949E-42CC-A0D3-03553EBDA9A6}" type="presOf" srcId="{D56D2B00-C7DB-4378-B8F6-B3A781077978}" destId="{8E254254-412D-4B0A-9301-CA66650514EF}" srcOrd="0" destOrd="0" presId="urn:microsoft.com/office/officeart/2005/8/layout/radial4"/>
    <dgm:cxn modelId="{FE6B3CBE-25CC-4D9E-8D8E-C0DF30502C68}" type="presOf" srcId="{900375F6-3807-44B6-9046-105EA45037BC}" destId="{6348DD3C-4496-4ED1-9D6A-85E80FC9D065}" srcOrd="0" destOrd="0" presId="urn:microsoft.com/office/officeart/2005/8/layout/radial4"/>
    <dgm:cxn modelId="{DA3ABACC-1491-449A-81D1-7FF3D9C94BD0}" type="presOf" srcId="{87EC91F1-FDBD-497B-9F93-D4A7706F0F62}" destId="{E2869575-7214-4031-BDDA-5209C4FFE5E8}" srcOrd="0" destOrd="0" presId="urn:microsoft.com/office/officeart/2005/8/layout/radial4"/>
    <dgm:cxn modelId="{A540C3E2-2266-4989-8215-EB05C07A6DDD}" srcId="{87EC91F1-FDBD-497B-9F93-D4A7706F0F62}" destId="{D56D2B00-C7DB-4378-B8F6-B3A781077978}" srcOrd="1" destOrd="0" parTransId="{843B73A9-CFC5-4787-B3AE-0AB469009F3A}" sibTransId="{CE43D93B-D227-4FF5-A4E1-F7D23EBBB394}"/>
    <dgm:cxn modelId="{B5C4A919-71AB-4427-B5AD-9560C3364B33}" type="presParOf" srcId="{6348DD3C-4496-4ED1-9D6A-85E80FC9D065}" destId="{E2869575-7214-4031-BDDA-5209C4FFE5E8}" srcOrd="0" destOrd="0" presId="urn:microsoft.com/office/officeart/2005/8/layout/radial4"/>
    <dgm:cxn modelId="{A7AB3F37-6652-4AEF-B23C-DDDC57547CA1}" type="presParOf" srcId="{6348DD3C-4496-4ED1-9D6A-85E80FC9D065}" destId="{62A24C93-DC2B-4C35-BDC4-FC0EE8825B4A}" srcOrd="1" destOrd="0" presId="urn:microsoft.com/office/officeart/2005/8/layout/radial4"/>
    <dgm:cxn modelId="{3CC08987-5A9D-4AB6-BA57-FEC7759A2024}" type="presParOf" srcId="{6348DD3C-4496-4ED1-9D6A-85E80FC9D065}" destId="{2234DFAC-3517-4729-8BB1-D7A575CB7754}" srcOrd="2" destOrd="0" presId="urn:microsoft.com/office/officeart/2005/8/layout/radial4"/>
    <dgm:cxn modelId="{DCD46072-23F0-4546-9AB8-14B83D3E41D4}" type="presParOf" srcId="{6348DD3C-4496-4ED1-9D6A-85E80FC9D065}" destId="{3072CE83-501B-47CC-AACF-A25F601BC218}" srcOrd="3" destOrd="0" presId="urn:microsoft.com/office/officeart/2005/8/layout/radial4"/>
    <dgm:cxn modelId="{D18981BF-25D8-4ACC-9C74-003B00FF6CE4}" type="presParOf" srcId="{6348DD3C-4496-4ED1-9D6A-85E80FC9D065}" destId="{8E254254-412D-4B0A-9301-CA66650514EF}" srcOrd="4" destOrd="0" presId="urn:microsoft.com/office/officeart/2005/8/layout/radial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3D68E2-B070-4CAA-BCED-AF86CDD6FAA5}">
      <dsp:nvSpPr>
        <dsp:cNvPr id="0" name=""/>
        <dsp:cNvSpPr/>
      </dsp:nvSpPr>
      <dsp:spPr>
        <a:xfrm>
          <a:off x="0" y="300903"/>
          <a:ext cx="5275202" cy="5040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6BB612-65D8-48C2-81B3-D6DA0BD98CE1}">
      <dsp:nvSpPr>
        <dsp:cNvPr id="0" name=""/>
        <dsp:cNvSpPr/>
      </dsp:nvSpPr>
      <dsp:spPr>
        <a:xfrm>
          <a:off x="1582560" y="0"/>
          <a:ext cx="3692642" cy="5904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573" tIns="0" rIns="139573" bIns="0" numCol="1" spcCol="1270" anchor="ctr" anchorCtr="0">
          <a:noAutofit/>
        </a:bodyPr>
        <a:lstStyle/>
        <a:p>
          <a:pPr marL="0" lvl="0" indent="0" algn="l" defTabSz="622300">
            <a:lnSpc>
              <a:spcPct val="90000"/>
            </a:lnSpc>
            <a:spcBef>
              <a:spcPct val="0"/>
            </a:spcBef>
            <a:spcAft>
              <a:spcPct val="35000"/>
            </a:spcAft>
            <a:buNone/>
          </a:pPr>
          <a:r>
            <a:rPr lang="en-US" sz="1400" kern="1200">
              <a:latin typeface="Franklin Gothic Medium" panose="020B0603020102020204" pitchFamily="34" charset="0"/>
            </a:rPr>
            <a:t>Developing Electric &amp; Self-driving Vehicles Since 2003, Largest Market Share</a:t>
          </a:r>
        </a:p>
      </dsp:txBody>
      <dsp:txXfrm>
        <a:off x="1611381" y="28821"/>
        <a:ext cx="3635000" cy="532758"/>
      </dsp:txXfrm>
    </dsp:sp>
    <dsp:sp modelId="{FA3069DB-251F-4643-AEFF-ACD693175A00}">
      <dsp:nvSpPr>
        <dsp:cNvPr id="0" name=""/>
        <dsp:cNvSpPr/>
      </dsp:nvSpPr>
      <dsp:spPr>
        <a:xfrm>
          <a:off x="0" y="1208103"/>
          <a:ext cx="5275202" cy="504000"/>
        </a:xfrm>
        <a:prstGeom prst="rect">
          <a:avLst/>
        </a:prstGeom>
        <a:solidFill>
          <a:schemeClr val="lt1">
            <a:alpha val="90000"/>
            <a:hueOff val="0"/>
            <a:satOff val="0"/>
            <a:lumOff val="0"/>
            <a:alphaOff val="0"/>
          </a:schemeClr>
        </a:solidFill>
        <a:ln w="25400" cap="flat" cmpd="sng" algn="ctr">
          <a:solidFill>
            <a:schemeClr val="accent2">
              <a:hueOff val="6000035"/>
              <a:satOff val="7693"/>
              <a:lumOff val="20588"/>
              <a:alphaOff val="0"/>
            </a:schemeClr>
          </a:solidFill>
          <a:prstDash val="solid"/>
        </a:ln>
        <a:effectLst/>
      </dsp:spPr>
      <dsp:style>
        <a:lnRef idx="2">
          <a:scrgbClr r="0" g="0" b="0"/>
        </a:lnRef>
        <a:fillRef idx="1">
          <a:scrgbClr r="0" g="0" b="0"/>
        </a:fillRef>
        <a:effectRef idx="0">
          <a:scrgbClr r="0" g="0" b="0"/>
        </a:effectRef>
        <a:fontRef idx="minor"/>
      </dsp:style>
    </dsp:sp>
    <dsp:sp modelId="{BCCCB836-DB6F-40A4-BD49-1DB1E2DF086F}">
      <dsp:nvSpPr>
        <dsp:cNvPr id="0" name=""/>
        <dsp:cNvSpPr/>
      </dsp:nvSpPr>
      <dsp:spPr>
        <a:xfrm>
          <a:off x="1582560" y="905623"/>
          <a:ext cx="3692642" cy="590400"/>
        </a:xfrm>
        <a:prstGeom prst="roundRect">
          <a:avLst/>
        </a:prstGeom>
        <a:solidFill>
          <a:schemeClr val="accent2">
            <a:hueOff val="6000035"/>
            <a:satOff val="7693"/>
            <a:lumOff val="20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573" tIns="0" rIns="139573" bIns="0" numCol="1" spcCol="1270" anchor="ctr" anchorCtr="0">
          <a:noAutofit/>
        </a:bodyPr>
        <a:lstStyle/>
        <a:p>
          <a:pPr marL="0" lvl="0" indent="0" algn="l" defTabSz="622300">
            <a:lnSpc>
              <a:spcPct val="90000"/>
            </a:lnSpc>
            <a:spcBef>
              <a:spcPct val="0"/>
            </a:spcBef>
            <a:spcAft>
              <a:spcPct val="35000"/>
            </a:spcAft>
            <a:buNone/>
          </a:pPr>
          <a:r>
            <a:rPr lang="en-US" sz="1400" kern="1200">
              <a:latin typeface="Franklin Gothic Medium" panose="020B0603020102020204" pitchFamily="34" charset="0"/>
            </a:rPr>
            <a:t>Aims to Reduce Carbon Footprint</a:t>
          </a:r>
        </a:p>
      </dsp:txBody>
      <dsp:txXfrm>
        <a:off x="1611381" y="934444"/>
        <a:ext cx="3635000" cy="532758"/>
      </dsp:txXfrm>
    </dsp:sp>
    <dsp:sp modelId="{36797BC2-B6A7-4191-905D-CB1A65D43935}">
      <dsp:nvSpPr>
        <dsp:cNvPr id="0" name=""/>
        <dsp:cNvSpPr/>
      </dsp:nvSpPr>
      <dsp:spPr>
        <a:xfrm>
          <a:off x="0" y="2115303"/>
          <a:ext cx="5275202" cy="504000"/>
        </a:xfrm>
        <a:prstGeom prst="rect">
          <a:avLst/>
        </a:prstGeom>
        <a:solidFill>
          <a:schemeClr val="lt1">
            <a:alpha val="90000"/>
            <a:hueOff val="0"/>
            <a:satOff val="0"/>
            <a:lumOff val="0"/>
            <a:alphaOff val="0"/>
          </a:schemeClr>
        </a:solidFill>
        <a:ln w="25400" cap="flat" cmpd="sng" algn="ctr">
          <a:solidFill>
            <a:schemeClr val="accent2">
              <a:hueOff val="12000070"/>
              <a:satOff val="15385"/>
              <a:lumOff val="41176"/>
              <a:alphaOff val="0"/>
            </a:schemeClr>
          </a:solidFill>
          <a:prstDash val="solid"/>
        </a:ln>
        <a:effectLst/>
      </dsp:spPr>
      <dsp:style>
        <a:lnRef idx="2">
          <a:scrgbClr r="0" g="0" b="0"/>
        </a:lnRef>
        <a:fillRef idx="1">
          <a:scrgbClr r="0" g="0" b="0"/>
        </a:fillRef>
        <a:effectRef idx="0">
          <a:scrgbClr r="0" g="0" b="0"/>
        </a:effectRef>
        <a:fontRef idx="minor"/>
      </dsp:style>
    </dsp:sp>
    <dsp:sp modelId="{0BC277EE-8C59-4361-A953-292A724621AB}">
      <dsp:nvSpPr>
        <dsp:cNvPr id="0" name=""/>
        <dsp:cNvSpPr/>
      </dsp:nvSpPr>
      <dsp:spPr>
        <a:xfrm>
          <a:off x="1582560" y="1850568"/>
          <a:ext cx="3692642" cy="590400"/>
        </a:xfrm>
        <a:prstGeom prst="round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573" tIns="0" rIns="139573" bIns="0" numCol="1" spcCol="1270" anchor="ctr" anchorCtr="0">
          <a:noAutofit/>
        </a:bodyPr>
        <a:lstStyle/>
        <a:p>
          <a:pPr marL="0" lvl="0" indent="0" algn="l" defTabSz="622300">
            <a:lnSpc>
              <a:spcPct val="90000"/>
            </a:lnSpc>
            <a:spcBef>
              <a:spcPct val="0"/>
            </a:spcBef>
            <a:spcAft>
              <a:spcPct val="35000"/>
            </a:spcAft>
            <a:buNone/>
          </a:pPr>
          <a:r>
            <a:rPr lang="en-US" sz="1400" kern="1200">
              <a:latin typeface="Franklin Gothic Medium" panose="020B0603020102020204" pitchFamily="34" charset="0"/>
            </a:rPr>
            <a:t>Accelerate World’s Transition Towards Sustainable Energy</a:t>
          </a:r>
        </a:p>
      </dsp:txBody>
      <dsp:txXfrm>
        <a:off x="1611381" y="1879389"/>
        <a:ext cx="3635000"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69575-7214-4031-BDDA-5209C4FFE5E8}">
      <dsp:nvSpPr>
        <dsp:cNvPr id="0" name=""/>
        <dsp:cNvSpPr/>
      </dsp:nvSpPr>
      <dsp:spPr>
        <a:xfrm>
          <a:off x="168701" y="0"/>
          <a:ext cx="1588193" cy="1588193"/>
        </a:xfrm>
        <a:prstGeom prst="ellipse">
          <a:avLst/>
        </a:prstGeom>
        <a:solidFill>
          <a:srgbClr val="E6173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b="1" kern="1200">
              <a:solidFill>
                <a:schemeClr val="bg1"/>
              </a:solidFill>
              <a:latin typeface="Franklin Gothic Medium" panose="020B0603020102020204" pitchFamily="34" charset="0"/>
            </a:rPr>
            <a:t>Safety</a:t>
          </a:r>
        </a:p>
      </dsp:txBody>
      <dsp:txXfrm>
        <a:off x="401286" y="232585"/>
        <a:ext cx="1123023" cy="1123023"/>
      </dsp:txXfrm>
    </dsp:sp>
    <dsp:sp modelId="{62A24C93-DC2B-4C35-BDC4-FC0EE8825B4A}">
      <dsp:nvSpPr>
        <dsp:cNvPr id="0" name=""/>
        <dsp:cNvSpPr/>
      </dsp:nvSpPr>
      <dsp:spPr>
        <a:xfrm rot="209706">
          <a:off x="1823628" y="739198"/>
          <a:ext cx="1062508" cy="141163"/>
        </a:xfrm>
        <a:prstGeom prst="lef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234DFAC-3517-4729-8BB1-D7A575CB7754}">
      <dsp:nvSpPr>
        <dsp:cNvPr id="0" name=""/>
        <dsp:cNvSpPr/>
      </dsp:nvSpPr>
      <dsp:spPr>
        <a:xfrm>
          <a:off x="2302454" y="24378"/>
          <a:ext cx="1571971" cy="108703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b="1" kern="1200">
              <a:latin typeface="Franklin Gothic Medium" panose="020B0603020102020204" pitchFamily="34" charset="0"/>
            </a:rPr>
            <a:t>Danger of Autonomous Vehicle</a:t>
          </a:r>
        </a:p>
      </dsp:txBody>
      <dsp:txXfrm>
        <a:off x="2334292" y="56216"/>
        <a:ext cx="1508295" cy="1023360"/>
      </dsp:txXfrm>
    </dsp:sp>
    <dsp:sp modelId="{3072CE83-501B-47CC-AACF-A25F601BC218}">
      <dsp:nvSpPr>
        <dsp:cNvPr id="0" name=""/>
        <dsp:cNvSpPr/>
      </dsp:nvSpPr>
      <dsp:spPr>
        <a:xfrm rot="1638548">
          <a:off x="1675802" y="1362618"/>
          <a:ext cx="1186972" cy="167877"/>
        </a:xfrm>
        <a:prstGeom prst="leftArrow">
          <a:avLst>
            <a:gd name="adj1" fmla="val 60000"/>
            <a:gd name="adj2" fmla="val 50000"/>
          </a:avLst>
        </a:prstGeom>
        <a:solidFill>
          <a:schemeClr val="accent2">
            <a:hueOff val="12000070"/>
            <a:satOff val="15385"/>
            <a:lumOff val="4117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E254254-412D-4B0A-9301-CA66650514EF}">
      <dsp:nvSpPr>
        <dsp:cNvPr id="0" name=""/>
        <dsp:cNvSpPr/>
      </dsp:nvSpPr>
      <dsp:spPr>
        <a:xfrm>
          <a:off x="2296823" y="1190663"/>
          <a:ext cx="1583227" cy="1085962"/>
        </a:xfrm>
        <a:prstGeom prst="roundRect">
          <a:avLst>
            <a:gd name="adj" fmla="val 10000"/>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b="1" kern="1200">
              <a:latin typeface="Franklin Gothic Medium" panose="020B0603020102020204" pitchFamily="34" charset="0"/>
            </a:rPr>
            <a:t>Malware </a:t>
          </a:r>
          <a:br>
            <a:rPr lang="en-US" sz="1400" b="1" kern="1200">
              <a:latin typeface="Franklin Gothic Medium" panose="020B0603020102020204" pitchFamily="34" charset="0"/>
            </a:rPr>
          </a:br>
          <a:r>
            <a:rPr lang="en-US" sz="1400" b="1" kern="1200">
              <a:latin typeface="Franklin Gothic Medium" panose="020B0603020102020204" pitchFamily="34" charset="0"/>
            </a:rPr>
            <a:t>Attacks</a:t>
          </a:r>
        </a:p>
      </dsp:txBody>
      <dsp:txXfrm>
        <a:off x="2328630" y="1222470"/>
        <a:ext cx="1519613" cy="102234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9f286fff1a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9f286fff1a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600"/>
          </a:p>
        </p:txBody>
      </p:sp>
    </p:spTree>
    <p:extLst>
      <p:ext uri="{BB962C8B-B14F-4D97-AF65-F5344CB8AC3E}">
        <p14:creationId xmlns:p14="http://schemas.microsoft.com/office/powerpoint/2010/main" val="3690644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9f286fff1a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9f286fff1a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600"/>
          </a:p>
        </p:txBody>
      </p:sp>
    </p:spTree>
    <p:extLst>
      <p:ext uri="{BB962C8B-B14F-4D97-AF65-F5344CB8AC3E}">
        <p14:creationId xmlns:p14="http://schemas.microsoft.com/office/powerpoint/2010/main" val="200198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9f286fff1a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9f286fff1a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600"/>
          </a:p>
        </p:txBody>
      </p:sp>
    </p:spTree>
    <p:extLst>
      <p:ext uri="{BB962C8B-B14F-4D97-AF65-F5344CB8AC3E}">
        <p14:creationId xmlns:p14="http://schemas.microsoft.com/office/powerpoint/2010/main" val="4049447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9f286fff1a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9f286fff1a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sz="800"/>
              <a:t>In addition to the insights gained from data visualization. association rule mining is performed to gain deeper insights on </a:t>
            </a:r>
            <a:r>
              <a:rPr lang="en-US" sz="800">
                <a:highlight>
                  <a:srgbClr val="FFFF00"/>
                </a:highlight>
              </a:rPr>
              <a:t>the associations between features </a:t>
            </a:r>
            <a:r>
              <a:rPr lang="en-US" sz="800"/>
              <a:t>in the dataset and the common trends for when the chip has a detection. We found rules in the form of "if having this set of properties then detection of malfunction“ relationship.</a:t>
            </a:r>
          </a:p>
          <a:p>
            <a:pPr marL="0" indent="0">
              <a:buNone/>
            </a:pPr>
            <a:endParaRPr lang="en-US" sz="80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a:t>To improve computational efficiency by reducing from all possible rules, we applied </a:t>
            </a:r>
            <a:r>
              <a:rPr lang="en-US" sz="800" err="1"/>
              <a:t>apriori</a:t>
            </a:r>
            <a:r>
              <a:rPr lang="en-US" sz="800"/>
              <a:t> algorithm.</a:t>
            </a:r>
          </a:p>
          <a:p>
            <a:pPr marL="0" indent="0">
              <a:buNone/>
            </a:pPr>
            <a:endParaRPr lang="en-US" sz="800"/>
          </a:p>
          <a:p>
            <a:pPr marL="0" indent="0">
              <a:buNone/>
            </a:pPr>
            <a:r>
              <a:rPr lang="en-US" sz="800"/>
              <a:t>The association rules and itemset is </a:t>
            </a:r>
            <a:r>
              <a:rPr lang="en-US" sz="800" err="1"/>
              <a:t>visualised</a:t>
            </a:r>
            <a:r>
              <a:rPr lang="en-US" sz="800"/>
              <a:t> by plotting the two key plot graph. </a:t>
            </a:r>
            <a:r>
              <a:rPr lang="en" sz="800"/>
              <a:t>The TwoKey plot is a way of displaying all discovered association rules at once to get a quick overview of the distribution of confidence and support. </a:t>
            </a:r>
            <a:endParaRPr lang="en-US" sz="800"/>
          </a:p>
          <a:p>
            <a:pPr marL="0" indent="0">
              <a:buNone/>
            </a:pPr>
            <a:endParaRPr lang="en-US" sz="800"/>
          </a:p>
          <a:p>
            <a:pPr marL="0" indent="0">
              <a:buNone/>
            </a:pPr>
            <a:r>
              <a:rPr lang="en-US" sz="800"/>
              <a:t>Order refers to the number of itemset in the data. </a:t>
            </a:r>
            <a:endParaRPr lang="en" sz="800"/>
          </a:p>
          <a:p>
            <a:pPr marL="0" indent="0">
              <a:buNone/>
            </a:pPr>
            <a:endParaRPr lang="en-US" sz="800"/>
          </a:p>
          <a:p>
            <a:pPr marL="0" indent="0">
              <a:buNone/>
            </a:pPr>
            <a:r>
              <a:rPr lang="en" sz="800"/>
              <a:t>From the two-key plot graph generated, we can see that the rules mined mostly have 5 properties on the left-hand side, meaning most detections are associated with a set of 5 properties. Support and confidence seem to be positively correlated.</a:t>
            </a:r>
            <a:endParaRPr lang="en-US" sz="800"/>
          </a:p>
          <a:p>
            <a:pPr marL="0" lvl="0" indent="0" algn="just" rtl="0">
              <a:lnSpc>
                <a:spcPct val="115000"/>
              </a:lnSpc>
              <a:spcBef>
                <a:spcPts val="0"/>
              </a:spcBef>
              <a:spcAft>
                <a:spcPts val="0"/>
              </a:spcAft>
              <a:buClr>
                <a:schemeClr val="dk1"/>
              </a:buClr>
              <a:buSzPts val="1100"/>
              <a:buFont typeface="Arial"/>
              <a:buNone/>
            </a:pPr>
            <a:endParaRPr sz="600"/>
          </a:p>
        </p:txBody>
      </p:sp>
    </p:spTree>
    <p:extLst>
      <p:ext uri="{BB962C8B-B14F-4D97-AF65-F5344CB8AC3E}">
        <p14:creationId xmlns:p14="http://schemas.microsoft.com/office/powerpoint/2010/main" val="4258675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9f286fff1a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9f286fff1a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US" sz="600"/>
              <a:t>We can also look at the result table to find potentially useful rules automatically from the data by sorting the roles in descending order of confidence to find the rules with the highest confidence. For example, we are the most confident at 89.39% that the set of properties in the first rule will give detection is true. The rule can be applied rather often as the support is high and the high confidence tells us that the rule is strong in situations where it is applicable.</a:t>
            </a:r>
          </a:p>
          <a:p>
            <a:pPr marL="0" lvl="0" indent="0" algn="just" rtl="0">
              <a:lnSpc>
                <a:spcPct val="115000"/>
              </a:lnSpc>
              <a:spcBef>
                <a:spcPts val="0"/>
              </a:spcBef>
              <a:spcAft>
                <a:spcPts val="0"/>
              </a:spcAft>
              <a:buClr>
                <a:schemeClr val="dk1"/>
              </a:buClr>
              <a:buSzPts val="1100"/>
              <a:buFont typeface="Arial"/>
              <a:buNone/>
            </a:pPr>
            <a:endParaRPr lang="en-US" sz="600"/>
          </a:p>
          <a:p>
            <a:pPr marL="0" lvl="0" indent="0" algn="just" rtl="0">
              <a:lnSpc>
                <a:spcPct val="115000"/>
              </a:lnSpc>
              <a:spcBef>
                <a:spcPts val="0"/>
              </a:spcBef>
              <a:spcAft>
                <a:spcPts val="0"/>
              </a:spcAft>
              <a:buClr>
                <a:schemeClr val="dk1"/>
              </a:buClr>
              <a:buSzPts val="1100"/>
              <a:buFont typeface="Arial"/>
              <a:buNone/>
            </a:pPr>
            <a:r>
              <a:rPr lang="en-US" sz="600"/>
              <a:t>Association rule is especially helpful in helping us look out for the frequent patters of properties that results in malfunction. We can reduce the production of chips with these properties or alert the sales department to not engage in the sales of these chips.</a:t>
            </a:r>
          </a:p>
          <a:p>
            <a:pPr marL="0" lvl="0" indent="0" algn="just" rtl="0">
              <a:lnSpc>
                <a:spcPct val="115000"/>
              </a:lnSpc>
              <a:spcBef>
                <a:spcPts val="0"/>
              </a:spcBef>
              <a:spcAft>
                <a:spcPts val="0"/>
              </a:spcAft>
              <a:buClr>
                <a:schemeClr val="dk1"/>
              </a:buClr>
              <a:buSzPts val="1100"/>
              <a:buFont typeface="Arial"/>
              <a:buNone/>
            </a:pPr>
            <a:endParaRPr lang="en-US" sz="600"/>
          </a:p>
          <a:p>
            <a:pPr marL="0" lvl="0" indent="0" algn="just" rtl="0">
              <a:lnSpc>
                <a:spcPct val="115000"/>
              </a:lnSpc>
              <a:spcBef>
                <a:spcPts val="0"/>
              </a:spcBef>
              <a:spcAft>
                <a:spcPts val="0"/>
              </a:spcAft>
              <a:buClr>
                <a:schemeClr val="dk1"/>
              </a:buClr>
              <a:buSzPts val="1100"/>
              <a:buFont typeface="Arial"/>
              <a:buNone/>
            </a:pPr>
            <a:r>
              <a:rPr lang="en-US" sz="600"/>
              <a:t>Vice versa, we can also set the right hand side to show no detection to see which set of properties is least likely to give detection is true. And with that, we can gain insights on what kind of chips should be manufactured and used for electric vehicles that can significantly reduce malfunction.</a:t>
            </a:r>
          </a:p>
        </p:txBody>
      </p:sp>
    </p:spTree>
    <p:extLst>
      <p:ext uri="{BB962C8B-B14F-4D97-AF65-F5344CB8AC3E}">
        <p14:creationId xmlns:p14="http://schemas.microsoft.com/office/powerpoint/2010/main" val="1060042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9f286fff1a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9f286fff1a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a:latin typeface="Calibri"/>
                <a:cs typeface="Calibri"/>
              </a:rPr>
              <a:t>Prior to fitting our model, we would be performing two methods for data preparation.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800">
              <a:latin typeface="Calibri"/>
              <a:cs typeface="Calibri"/>
            </a:endParaRPr>
          </a:p>
          <a:p>
            <a:pPr marL="0" indent="0">
              <a:buNone/>
            </a:pPr>
            <a:r>
              <a:rPr lang="en-US" sz="800"/>
              <a:t>As we are collecting the data in real time through stream processing of data which will be further talked about later, we expect to work with very high volume of data. It would be inefficient and not possible to manually check and balance the output variable each time the dataset is changed as we expect new data to be added in continuously. Working with imbalanced data would impact our model performance as most machine learning models will ignore and in turn, have poor performance on the minority class.</a:t>
            </a:r>
          </a:p>
          <a:p>
            <a:pPr marL="0" indent="0">
              <a:buNone/>
            </a:pPr>
            <a:endParaRPr lang="en-US" sz="800"/>
          </a:p>
          <a:p>
            <a:pPr marL="0" indent="0">
              <a:buNone/>
            </a:pPr>
            <a:r>
              <a:rPr lang="en-US" sz="800"/>
              <a:t>Hence, we would automate the checking of the minority class and </a:t>
            </a:r>
            <a:r>
              <a:rPr lang="en-US" sz="800" err="1"/>
              <a:t>utilise</a:t>
            </a:r>
            <a:r>
              <a:rPr lang="en-US" sz="800"/>
              <a:t> SMOTE to synthesize new examples from the minority class. </a:t>
            </a:r>
          </a:p>
          <a:p>
            <a:pPr marL="0" lvl="0" indent="0" algn="just" rtl="0">
              <a:lnSpc>
                <a:spcPct val="115000"/>
              </a:lnSpc>
              <a:spcBef>
                <a:spcPts val="0"/>
              </a:spcBef>
              <a:spcAft>
                <a:spcPts val="0"/>
              </a:spcAft>
              <a:buClr>
                <a:schemeClr val="dk1"/>
              </a:buClr>
              <a:buSzPts val="1100"/>
              <a:buFont typeface="Arial"/>
              <a:buNone/>
            </a:pPr>
            <a:endParaRPr sz="600"/>
          </a:p>
        </p:txBody>
      </p:sp>
    </p:spTree>
    <p:extLst>
      <p:ext uri="{BB962C8B-B14F-4D97-AF65-F5344CB8AC3E}">
        <p14:creationId xmlns:p14="http://schemas.microsoft.com/office/powerpoint/2010/main" val="1982326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a68220911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a68220911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just">
              <a:lnSpc>
                <a:spcPct val="114999"/>
              </a:lnSpc>
              <a:buNone/>
            </a:pPr>
            <a:r>
              <a:rPr lang="en"/>
              <a:t>Since the trained model will be loaded in the chip of the vehicle, we want to reduce the complexity of our prediction model. Due to the limited storage capacity and computational power of the chip, the model cannot be too big and complex. Model complexity refers to the number of features in the prediction model.</a:t>
            </a:r>
            <a:endParaRPr lang="en-US"/>
          </a:p>
          <a:p>
            <a:pPr marL="0" indent="0" algn="just">
              <a:lnSpc>
                <a:spcPct val="114999"/>
              </a:lnSpc>
              <a:buNone/>
            </a:pPr>
            <a:endParaRPr lang="en"/>
          </a:p>
          <a:p>
            <a:pPr marL="0" indent="0" algn="just">
              <a:lnSpc>
                <a:spcPct val="114999"/>
              </a:lnSpc>
              <a:buNone/>
            </a:pPr>
            <a:r>
              <a:rPr lang="en"/>
              <a:t>To reduce the number of features, an automated feature selection model is used. Boruta uses a wrapper method that iteratively compares importance of attributes with importance of shadow attributes created by shuffling original ones. </a:t>
            </a:r>
          </a:p>
          <a:p>
            <a:pPr marL="0" indent="0" algn="just">
              <a:lnSpc>
                <a:spcPct val="114999"/>
              </a:lnSpc>
              <a:buNone/>
            </a:pPr>
            <a:endParaRPr lang="en"/>
          </a:p>
          <a:p>
            <a:pPr marL="0" marR="0" lvl="0" indent="0" algn="just" defTabSz="914400" rtl="0" eaLnBrk="1" fontAlgn="auto" latinLnBrk="0" hangingPunct="1">
              <a:lnSpc>
                <a:spcPct val="114999"/>
              </a:lnSpc>
              <a:spcBef>
                <a:spcPts val="0"/>
              </a:spcBef>
              <a:spcAft>
                <a:spcPts val="0"/>
              </a:spcAft>
              <a:buClr>
                <a:srgbClr val="000000"/>
              </a:buClr>
              <a:buSzPts val="1100"/>
              <a:buFont typeface="Arial"/>
              <a:buNone/>
              <a:tabLst/>
              <a:defRPr/>
            </a:pPr>
            <a:r>
              <a:rPr lang="en"/>
              <a:t>In the results table, selected features are confirmed while features that are considered correlated variables, biases or unwanted noises are rejected. </a:t>
            </a:r>
          </a:p>
          <a:p>
            <a:pPr marL="0" indent="0" algn="just">
              <a:lnSpc>
                <a:spcPct val="114999"/>
              </a:lnSpc>
              <a:buNone/>
            </a:pPr>
            <a:r>
              <a:rPr lang="en"/>
              <a:t>In the plot, </a:t>
            </a:r>
            <a:r>
              <a:rPr lang="en" strike="noStrike"/>
              <a:t>we can see the selected features r</a:t>
            </a:r>
            <a:r>
              <a:rPr lang="en"/>
              <a:t>anked in ascending importance. </a:t>
            </a:r>
            <a:endParaRPr lang="en-US"/>
          </a:p>
          <a:p>
            <a:pPr marL="0" indent="0" algn="just">
              <a:lnSpc>
                <a:spcPct val="114999"/>
              </a:lnSpc>
              <a:buNone/>
            </a:pPr>
            <a:endParaRPr lang="en"/>
          </a:p>
          <a:p>
            <a:pPr marL="0" indent="0" algn="just">
              <a:lnSpc>
                <a:spcPct val="114999"/>
              </a:lnSpc>
              <a:buNone/>
            </a:pPr>
            <a:r>
              <a:rPr lang="en"/>
              <a:t>Why did we choose Boruta over tradditional methods? nlike traditional methods where they rely on a small subset of features which yields a minimal error on a chosen classifier, Boruta follows an all-relevant feature selection method where it captures all features which are in some circumstances relevant to the outcome variable.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a678940078_2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a678940078_2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We would be considering 3 predictive models in our solution: logistic regression, random forest and neural network.</a:t>
            </a:r>
          </a:p>
          <a:p>
            <a:pPr marL="0" indent="0">
              <a:buNone/>
            </a:pPr>
            <a:r>
              <a:rPr lang="en-US"/>
              <a:t>The best model for our solution will be evaluated based on it's confusion matrix statistics and time taken for prediction.</a:t>
            </a:r>
          </a:p>
          <a:p>
            <a:pPr marL="0" indent="0">
              <a:buNone/>
            </a:pPr>
            <a:endParaRPr lang="en-US"/>
          </a:p>
          <a:p>
            <a:pPr marL="0" indent="0">
              <a:buNone/>
            </a:pPr>
            <a:r>
              <a:rPr lang="en-US"/>
              <a:t>Confusion matrix allows us to derive a multitude of statistical measurements such as classification accuracy, type I error (false positive) and type II error (false negative) which can be used to compare and evaluate the performances of the different models. We would want a model with the highest accuracy and higher type 1 than type 2 error as we want to minimize missing out on any possible malfunction detection. We would rather give the driver a false alarm and waste some resources than to put the driver at risk in potentially fatal accident.</a:t>
            </a:r>
          </a:p>
          <a:p>
            <a:pPr marL="0" indent="0">
              <a:buNone/>
            </a:pPr>
            <a:endParaRPr lang="en-US"/>
          </a:p>
          <a:p>
            <a:pPr marL="0" indent="0">
              <a:buNone/>
            </a:pPr>
            <a:r>
              <a:rPr lang="en"/>
              <a:t>Different predictive models require different quantities of processing power and time. In this case, time is crucial in alerting and giving the driver more time allowance in stopping the vehicle before an accident is to happen. We want a model with the smallest amount of lag or delay in predicting to maximize the chances of preventing and reducing accidents.</a:t>
            </a:r>
          </a:p>
          <a:p>
            <a:pPr marL="0" indent="0">
              <a:buNone/>
            </a:pPr>
            <a:endParaRPr lang="en"/>
          </a:p>
          <a:p>
            <a:pPr marL="0" indent="0">
              <a:buNone/>
            </a:pPr>
            <a:r>
              <a:rPr lang="en"/>
              <a:t>Now I will pass the time to Ernest who will further present on our models.</a:t>
            </a:r>
          </a:p>
        </p:txBody>
      </p:sp>
    </p:spTree>
    <p:extLst>
      <p:ext uri="{BB962C8B-B14F-4D97-AF65-F5344CB8AC3E}">
        <p14:creationId xmlns:p14="http://schemas.microsoft.com/office/powerpoint/2010/main" val="41616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a4cb8a5412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a4cb8a5412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a4cb8a5412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a4cb8a5412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a632dcba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a632dcba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6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a4cb8a5412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a4cb8a5412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a4cb8a5412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a4cb8a5412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a4cb8a5412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a4cb8a5412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a4cb8a5412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a4cb8a5412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a4cb8a5412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a4cb8a5412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a4cb8a5412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a4cb8a5412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a4cb8a5412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a4cb8a5412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a4cb8a5412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a4cb8a5412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a4cb8a5412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a4cb8a5412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a4cb8a5412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a4cb8a5412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9f1d799ec6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9f1d799ec6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1200"/>
          </a:p>
        </p:txBody>
      </p:sp>
    </p:spTree>
    <p:extLst>
      <p:ext uri="{BB962C8B-B14F-4D97-AF65-F5344CB8AC3E}">
        <p14:creationId xmlns:p14="http://schemas.microsoft.com/office/powerpoint/2010/main" val="30783192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9f286fff1a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9f286fff1a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095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a6a78194a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a6a78194a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600"/>
          </a:p>
        </p:txBody>
      </p:sp>
    </p:spTree>
    <p:extLst>
      <p:ext uri="{BB962C8B-B14F-4D97-AF65-F5344CB8AC3E}">
        <p14:creationId xmlns:p14="http://schemas.microsoft.com/office/powerpoint/2010/main" val="10076606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a6a78194a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a6a78194a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600"/>
          </a:p>
        </p:txBody>
      </p:sp>
    </p:spTree>
    <p:extLst>
      <p:ext uri="{BB962C8B-B14F-4D97-AF65-F5344CB8AC3E}">
        <p14:creationId xmlns:p14="http://schemas.microsoft.com/office/powerpoint/2010/main" val="36437650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9f286fff1a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9f286fff1a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53606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9f286fff1a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9f286fff1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600"/>
          </a:p>
        </p:txBody>
      </p:sp>
    </p:spTree>
    <p:extLst>
      <p:ext uri="{BB962C8B-B14F-4D97-AF65-F5344CB8AC3E}">
        <p14:creationId xmlns:p14="http://schemas.microsoft.com/office/powerpoint/2010/main" val="14381133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9f286fff1a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9f286fff1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6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a651a9077e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a651a9077e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9f286fff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9f286fff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a651a9077e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a651a9077e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5068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a651a9077e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a651a9077e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177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9f286fff1a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9f286fff1a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600"/>
          </a:p>
        </p:txBody>
      </p:sp>
    </p:spTree>
    <p:extLst>
      <p:ext uri="{BB962C8B-B14F-4D97-AF65-F5344CB8AC3E}">
        <p14:creationId xmlns:p14="http://schemas.microsoft.com/office/powerpoint/2010/main" val="460001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a651a9077e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a651a9077e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5416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9f286fff1a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9f286fff1a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600"/>
          </a:p>
        </p:txBody>
      </p:sp>
    </p:spTree>
    <p:extLst>
      <p:ext uri="{BB962C8B-B14F-4D97-AF65-F5344CB8AC3E}">
        <p14:creationId xmlns:p14="http://schemas.microsoft.com/office/powerpoint/2010/main" val="3164965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9f286fff1a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9f286fff1a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600"/>
          </a:p>
        </p:txBody>
      </p:sp>
    </p:spTree>
    <p:extLst>
      <p:ext uri="{BB962C8B-B14F-4D97-AF65-F5344CB8AC3E}">
        <p14:creationId xmlns:p14="http://schemas.microsoft.com/office/powerpoint/2010/main" val="495565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9f286fff1a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9f286fff1a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600"/>
          </a:p>
        </p:txBody>
      </p:sp>
    </p:spTree>
    <p:extLst>
      <p:ext uri="{BB962C8B-B14F-4D97-AF65-F5344CB8AC3E}">
        <p14:creationId xmlns:p14="http://schemas.microsoft.com/office/powerpoint/2010/main" val="3602091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9f286fff1a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9f286fff1a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600"/>
          </a:p>
        </p:txBody>
      </p:sp>
    </p:spTree>
    <p:extLst>
      <p:ext uri="{BB962C8B-B14F-4D97-AF65-F5344CB8AC3E}">
        <p14:creationId xmlns:p14="http://schemas.microsoft.com/office/powerpoint/2010/main" val="4219189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9f286fff1a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9f286fff1a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sz="600"/>
          </a:p>
        </p:txBody>
      </p:sp>
    </p:spTree>
    <p:extLst>
      <p:ext uri="{BB962C8B-B14F-4D97-AF65-F5344CB8AC3E}">
        <p14:creationId xmlns:p14="http://schemas.microsoft.com/office/powerpoint/2010/main" val="3346281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6" r:id="rId5"/>
    <p:sldLayoutId id="2147483657"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22.sv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10" Type="http://schemas.openxmlformats.org/officeDocument/2006/relationships/image" Target="../media/image8.tiff"/><Relationship Id="rId4" Type="http://schemas.openxmlformats.org/officeDocument/2006/relationships/image" Target="../media/image2.jpeg"/><Relationship Id="rId9"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png"/><Relationship Id="rId7" Type="http://schemas.openxmlformats.org/officeDocument/2006/relationships/diagramLayout" Target="../diagrams/layout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Data" Target="../diagrams/data1.xml"/><Relationship Id="rId5" Type="http://schemas.openxmlformats.org/officeDocument/2006/relationships/image" Target="../media/image9.png"/><Relationship Id="rId10" Type="http://schemas.microsoft.com/office/2007/relationships/diagramDrawing" Target="../diagrams/drawing1.xml"/><Relationship Id="rId4" Type="http://schemas.openxmlformats.org/officeDocument/2006/relationships/image" Target="../media/image2.jpeg"/><Relationship Id="rId9" Type="http://schemas.openxmlformats.org/officeDocument/2006/relationships/diagramColors" Target="../diagrams/colors1.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http://assets.stickpng.com/images/580b585b2edbce24c47b2ccc.png" TargetMode="Externa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35.tiff"/><Relationship Id="rId4" Type="http://schemas.openxmlformats.org/officeDocument/2006/relationships/image" Target="../media/image34.tiff"/></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37.tiff"/><Relationship Id="rId5" Type="http://schemas.openxmlformats.org/officeDocument/2006/relationships/image" Target="../media/image36.tiff"/><Relationship Id="rId4" Type="http://schemas.openxmlformats.org/officeDocument/2006/relationships/image" Target="http://assets.stickpng.com/images/580b585b2edbce24c47b2ccc.pn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8.gif"/></Relationships>
</file>

<file path=ppt/slides/_rels/slide37.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jpeg"/><Relationship Id="rId9" Type="http://schemas.microsoft.com/office/2007/relationships/diagramDrawing" Target="../diagrams/drawing2.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1026" name="Picture 2" descr="Hackers can trick a Tesla into accelerating by 50 miles per hour | MIT  Technology Review">
            <a:extLst>
              <a:ext uri="{FF2B5EF4-FFF2-40B4-BE49-F238E27FC236}">
                <a16:creationId xmlns:a16="http://schemas.microsoft.com/office/drawing/2014/main" id="{E1F66659-DAC6-2B43-915F-F357FC1FED4D}"/>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b="7826"/>
          <a:stretch/>
        </p:blipFill>
        <p:spPr bwMode="auto">
          <a:xfrm>
            <a:off x="1375" y="719282"/>
            <a:ext cx="9144000" cy="3921025"/>
          </a:xfrm>
          <a:prstGeom prst="rect">
            <a:avLst/>
          </a:prstGeom>
          <a:noFill/>
          <a:extLst>
            <a:ext uri="{909E8E84-426E-40DD-AFC4-6F175D3DCCD1}">
              <a14:hiddenFill xmlns:a14="http://schemas.microsoft.com/office/drawing/2010/main">
                <a:solidFill>
                  <a:srgbClr val="FFFFFF"/>
                </a:solidFill>
              </a14:hiddenFill>
            </a:ext>
          </a:extLst>
        </p:spPr>
      </p:pic>
      <p:sp>
        <p:nvSpPr>
          <p:cNvPr id="56" name="Google Shape;56;p13"/>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txBox="1"/>
          <p:nvPr/>
        </p:nvSpPr>
        <p:spPr>
          <a:xfrm>
            <a:off x="1498200" y="1379600"/>
            <a:ext cx="6147600" cy="134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600" b="1">
                <a:latin typeface="Work Sans"/>
                <a:ea typeface="Work Sans"/>
                <a:cs typeface="Work Sans"/>
                <a:sym typeface="Work Sans"/>
              </a:rPr>
              <a:t>TESLA</a:t>
            </a:r>
            <a:endParaRPr sz="5500" b="1">
              <a:latin typeface="Work Sans"/>
              <a:ea typeface="Work Sans"/>
              <a:cs typeface="Work Sans"/>
              <a:sym typeface="Work Sans"/>
            </a:endParaRPr>
          </a:p>
          <a:p>
            <a:pPr marL="0" lvl="0" indent="0" algn="ctr" rtl="0">
              <a:spcBef>
                <a:spcPts val="0"/>
              </a:spcBef>
              <a:spcAft>
                <a:spcPts val="0"/>
              </a:spcAft>
              <a:buClr>
                <a:schemeClr val="dk1"/>
              </a:buClr>
              <a:buSzPts val="1100"/>
              <a:buFont typeface="Arial"/>
              <a:buNone/>
            </a:pPr>
            <a:r>
              <a:rPr lang="en" sz="2500" b="1">
                <a:solidFill>
                  <a:schemeClr val="dk1"/>
                </a:solidFill>
                <a:latin typeface="Work Sans"/>
                <a:ea typeface="Work Sans"/>
                <a:cs typeface="Work Sans"/>
                <a:sym typeface="Work Sans"/>
              </a:rPr>
              <a:t>SAFE-T: Chip Malware Analytics</a:t>
            </a:r>
            <a:endParaRPr sz="6000" b="1">
              <a:latin typeface="Work Sans"/>
              <a:ea typeface="Work Sans"/>
              <a:cs typeface="Work Sans"/>
              <a:sym typeface="Work Sans"/>
            </a:endParaRPr>
          </a:p>
        </p:txBody>
      </p:sp>
      <p:sp>
        <p:nvSpPr>
          <p:cNvPr id="64" name="Google Shape;64;p13"/>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65" name="Google Shape;65;p13"/>
          <p:cNvSpPr/>
          <p:nvPr/>
        </p:nvSpPr>
        <p:spPr>
          <a:xfrm>
            <a:off x="0" y="645000"/>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txBox="1"/>
          <p:nvPr/>
        </p:nvSpPr>
        <p:spPr>
          <a:xfrm>
            <a:off x="1047579" y="2999350"/>
            <a:ext cx="7039743" cy="767100"/>
          </a:xfrm>
          <a:prstGeom prst="rect">
            <a:avLst/>
          </a:prstGeom>
          <a:noFill/>
          <a:ln>
            <a:noFill/>
          </a:ln>
        </p:spPr>
        <p:txBody>
          <a:bodyPr spcFirstLastPara="1" wrap="square" lIns="91425" tIns="91425" rIns="91425" bIns="91425" anchor="t" anchorCtr="0">
            <a:noAutofit/>
          </a:bodyPr>
          <a:lstStyle/>
          <a:p>
            <a:pPr algn="ctr">
              <a:lnSpc>
                <a:spcPct val="115000"/>
              </a:lnSpc>
            </a:pPr>
            <a:r>
              <a:rPr lang="en" sz="1700" b="1">
                <a:latin typeface="Franklin Gothic Medium" panose="020B0603020102020204" pitchFamily="34" charset="0"/>
                <a:ea typeface="Nunito"/>
                <a:cs typeface="Nunito"/>
                <a:sym typeface="Nunito"/>
              </a:rPr>
              <a:t>Brought to you by Team 4:</a:t>
            </a:r>
            <a:endParaRPr lang="en" sz="1500" b="1">
              <a:solidFill>
                <a:schemeClr val="dk1"/>
              </a:solidFill>
              <a:latin typeface="Franklin Gothic Medium" panose="020B0603020102020204" pitchFamily="34" charset="0"/>
              <a:ea typeface="Nunito"/>
              <a:cs typeface="Nunito"/>
              <a:sym typeface="Nunito"/>
            </a:endParaRPr>
          </a:p>
          <a:p>
            <a:pPr algn="ctr">
              <a:lnSpc>
                <a:spcPct val="114999"/>
              </a:lnSpc>
            </a:pPr>
            <a:r>
              <a:rPr lang="en" sz="1500" b="1">
                <a:solidFill>
                  <a:schemeClr val="dk1"/>
                </a:solidFill>
                <a:latin typeface="Franklin Gothic Medium" panose="020B0603020102020204" pitchFamily="34" charset="0"/>
                <a:ea typeface="Nunito"/>
                <a:cs typeface="Nunito"/>
                <a:sym typeface="Nunito"/>
              </a:rPr>
              <a:t>Ernest Ang </a:t>
            </a:r>
            <a:r>
              <a:rPr lang="en" sz="1500">
                <a:solidFill>
                  <a:schemeClr val="dk1"/>
                </a:solidFill>
                <a:latin typeface="Franklin Gothic Medium" panose="020B0603020102020204" pitchFamily="34" charset="0"/>
                <a:ea typeface="Nunito"/>
                <a:cs typeface="Nunito"/>
                <a:sym typeface="Nunito"/>
              </a:rPr>
              <a:t> | </a:t>
            </a:r>
            <a:r>
              <a:rPr lang="en" sz="1500" b="1">
                <a:solidFill>
                  <a:schemeClr val="dk1"/>
                </a:solidFill>
                <a:latin typeface="Franklin Gothic Medium" panose="020B0603020102020204" pitchFamily="34" charset="0"/>
                <a:ea typeface="Nunito"/>
                <a:cs typeface="Nunito"/>
                <a:sym typeface="Nunito"/>
              </a:rPr>
              <a:t>Jaylene Koh</a:t>
            </a:r>
            <a:r>
              <a:rPr lang="en" sz="1500">
                <a:solidFill>
                  <a:schemeClr val="dk1"/>
                </a:solidFill>
                <a:latin typeface="Franklin Gothic Medium" panose="020B0603020102020204" pitchFamily="34" charset="0"/>
                <a:ea typeface="Nunito"/>
                <a:cs typeface="Nunito"/>
                <a:sym typeface="Nunito"/>
              </a:rPr>
              <a:t> | </a:t>
            </a:r>
            <a:r>
              <a:rPr lang="en" sz="1500" b="1">
                <a:solidFill>
                  <a:schemeClr val="dk1"/>
                </a:solidFill>
                <a:latin typeface="Franklin Gothic Medium" panose="020B0603020102020204" pitchFamily="34" charset="0"/>
                <a:ea typeface="Nunito"/>
                <a:cs typeface="Nunito"/>
                <a:sym typeface="Nunito"/>
              </a:rPr>
              <a:t>Ong Qing Qing</a:t>
            </a:r>
            <a:r>
              <a:rPr lang="en" sz="1500">
                <a:solidFill>
                  <a:schemeClr val="dk1"/>
                </a:solidFill>
                <a:latin typeface="Franklin Gothic Medium" panose="020B0603020102020204" pitchFamily="34" charset="0"/>
                <a:ea typeface="Nunito"/>
                <a:cs typeface="Nunito"/>
                <a:sym typeface="Nunito"/>
              </a:rPr>
              <a:t> | </a:t>
            </a:r>
            <a:r>
              <a:rPr lang="en" sz="1500" b="1">
                <a:solidFill>
                  <a:schemeClr val="dk1"/>
                </a:solidFill>
                <a:latin typeface="Franklin Gothic Medium" panose="020B0603020102020204" pitchFamily="34" charset="0"/>
                <a:ea typeface="Nunito"/>
                <a:cs typeface="Nunito"/>
                <a:sym typeface="Nunito"/>
              </a:rPr>
              <a:t>Low Qi Hui</a:t>
            </a:r>
            <a:r>
              <a:rPr lang="en" sz="1500" b="1">
                <a:solidFill>
                  <a:schemeClr val="dk1"/>
                </a:solidFill>
                <a:latin typeface="Franklin Gothic Medium" panose="020B0603020102020204" pitchFamily="34" charset="0"/>
                <a:ea typeface="Nunito"/>
                <a:sym typeface="Nunito"/>
              </a:rPr>
              <a:t> </a:t>
            </a:r>
            <a:r>
              <a:rPr lang="en" sz="1500">
                <a:solidFill>
                  <a:schemeClr val="dk1"/>
                </a:solidFill>
                <a:latin typeface="Franklin Gothic Medium" panose="020B0603020102020204" pitchFamily="34" charset="0"/>
                <a:ea typeface="Nunito"/>
                <a:sym typeface="Nunito"/>
              </a:rPr>
              <a:t>| </a:t>
            </a:r>
            <a:r>
              <a:rPr lang="en" sz="1500" b="1" err="1">
                <a:solidFill>
                  <a:schemeClr val="dk1"/>
                </a:solidFill>
                <a:latin typeface="Franklin Gothic Medium" panose="020B0603020102020204" pitchFamily="34" charset="0"/>
                <a:sym typeface="Nunito"/>
              </a:rPr>
              <a:t>Siah</a:t>
            </a:r>
            <a:r>
              <a:rPr lang="en" sz="1500" b="1">
                <a:solidFill>
                  <a:schemeClr val="dk1"/>
                </a:solidFill>
                <a:latin typeface="Franklin Gothic Medium" panose="020B0603020102020204" pitchFamily="34" charset="0"/>
                <a:sym typeface="Nunito"/>
              </a:rPr>
              <a:t> Wen Zhao</a:t>
            </a:r>
            <a:endParaRPr lang="en" sz="1500" b="1">
              <a:solidFill>
                <a:schemeClr val="dk1"/>
              </a:solidFill>
              <a:latin typeface="Franklin Gothic Medium" panose="020B0603020102020204" pitchFamily="34" charset="0"/>
            </a:endParaRPr>
          </a:p>
        </p:txBody>
      </p:sp>
      <p:pic>
        <p:nvPicPr>
          <p:cNvPr id="22" name="Picture 2" descr="Tesla logo and symbol, meaning, history, PNG">
            <a:extLst>
              <a:ext uri="{FF2B5EF4-FFF2-40B4-BE49-F238E27FC236}">
                <a16:creationId xmlns:a16="http://schemas.microsoft.com/office/drawing/2014/main" id="{05E87EB1-8AD0-3B45-9E3A-5688088837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7;p13">
            <a:extLst>
              <a:ext uri="{FF2B5EF4-FFF2-40B4-BE49-F238E27FC236}">
                <a16:creationId xmlns:a16="http://schemas.microsoft.com/office/drawing/2014/main" id="{A885865D-F9CF-4F3A-A029-086531DEEB67}"/>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1;p13">
            <a:extLst>
              <a:ext uri="{FF2B5EF4-FFF2-40B4-BE49-F238E27FC236}">
                <a16:creationId xmlns:a16="http://schemas.microsoft.com/office/drawing/2014/main" id="{C09087E6-4A73-4D9B-A665-06F93D18C5FC}"/>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8;p13">
            <a:extLst>
              <a:ext uri="{FF2B5EF4-FFF2-40B4-BE49-F238E27FC236}">
                <a16:creationId xmlns:a16="http://schemas.microsoft.com/office/drawing/2014/main" id="{B6E81224-A2D4-4024-AEE2-90F1C945F08A}"/>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9;p13">
            <a:extLst>
              <a:ext uri="{FF2B5EF4-FFF2-40B4-BE49-F238E27FC236}">
                <a16:creationId xmlns:a16="http://schemas.microsoft.com/office/drawing/2014/main" id="{C2C84305-89A2-4BB8-AD57-CB95E1B7E041}"/>
              </a:ext>
            </a:extLst>
          </p:cNvPr>
          <p:cNvSpPr/>
          <p:nvPr/>
        </p:nvSpPr>
        <p:spPr>
          <a:xfrm>
            <a:off x="2180214" y="4509714"/>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0;p13">
            <a:extLst>
              <a:ext uri="{FF2B5EF4-FFF2-40B4-BE49-F238E27FC236}">
                <a16:creationId xmlns:a16="http://schemas.microsoft.com/office/drawing/2014/main" id="{5A61FBD0-4F41-408B-A9AE-894D928176A2}"/>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p13">
            <a:extLst>
              <a:ext uri="{FF2B5EF4-FFF2-40B4-BE49-F238E27FC236}">
                <a16:creationId xmlns:a16="http://schemas.microsoft.com/office/drawing/2014/main" id="{E3D25D63-FFBB-47F2-A611-D461C7230750}"/>
              </a:ext>
            </a:extLst>
          </p:cNvPr>
          <p:cNvSpPr/>
          <p:nvPr/>
        </p:nvSpPr>
        <p:spPr>
          <a:xfrm>
            <a:off x="7202090" y="4521196"/>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9;p13">
            <a:extLst>
              <a:ext uri="{FF2B5EF4-FFF2-40B4-BE49-F238E27FC236}">
                <a16:creationId xmlns:a16="http://schemas.microsoft.com/office/drawing/2014/main" id="{F47BCFEB-0CAA-474F-B9F7-B409C23FC6F1}"/>
              </a:ext>
            </a:extLst>
          </p:cNvPr>
          <p:cNvSpPr/>
          <p:nvPr/>
        </p:nvSpPr>
        <p:spPr>
          <a:xfrm>
            <a:off x="8404083" y="4509713"/>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2;p13">
            <a:extLst>
              <a:ext uri="{FF2B5EF4-FFF2-40B4-BE49-F238E27FC236}">
                <a16:creationId xmlns:a16="http://schemas.microsoft.com/office/drawing/2014/main" id="{6617E445-9358-9042-92CC-B987EB9EBB6D}"/>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24" name="Google Shape;69;p13">
            <a:extLst>
              <a:ext uri="{FF2B5EF4-FFF2-40B4-BE49-F238E27FC236}">
                <a16:creationId xmlns:a16="http://schemas.microsoft.com/office/drawing/2014/main" id="{C3E4D68C-1020-E54D-8196-3B4EC1D14C35}"/>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25" name="Google Shape;70;p13">
            <a:extLst>
              <a:ext uri="{FF2B5EF4-FFF2-40B4-BE49-F238E27FC236}">
                <a16:creationId xmlns:a16="http://schemas.microsoft.com/office/drawing/2014/main" id="{6F568468-DD6F-9C45-8A04-F736E061A420}"/>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26" name="Google Shape;71;p13">
            <a:extLst>
              <a:ext uri="{FF2B5EF4-FFF2-40B4-BE49-F238E27FC236}">
                <a16:creationId xmlns:a16="http://schemas.microsoft.com/office/drawing/2014/main" id="{A6020109-E86C-C94E-BC94-8461C640049B}"/>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27" name="Google Shape;72;p13">
            <a:extLst>
              <a:ext uri="{FF2B5EF4-FFF2-40B4-BE49-F238E27FC236}">
                <a16:creationId xmlns:a16="http://schemas.microsoft.com/office/drawing/2014/main" id="{240027A5-DD6E-B046-8E54-749258D2BB39}"/>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28" name="Google Shape;72;p13">
            <a:extLst>
              <a:ext uri="{FF2B5EF4-FFF2-40B4-BE49-F238E27FC236}">
                <a16:creationId xmlns:a16="http://schemas.microsoft.com/office/drawing/2014/main" id="{342A820C-917D-2D4C-9A5D-BCC82A5435F6}"/>
              </a:ext>
            </a:extLst>
          </p:cNvPr>
          <p:cNvSpPr txBox="1"/>
          <p:nvPr/>
        </p:nvSpPr>
        <p:spPr>
          <a:xfrm>
            <a:off x="7995409" y="4710474"/>
            <a:ext cx="1025444"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p17"/>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173" name="Google Shape;173;p17"/>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7"/>
          <p:cNvSpPr txBox="1"/>
          <p:nvPr/>
        </p:nvSpPr>
        <p:spPr>
          <a:xfrm>
            <a:off x="46174" y="158336"/>
            <a:ext cx="8183425" cy="72869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b="1">
                <a:solidFill>
                  <a:srgbClr val="FFFFFF"/>
                </a:solidFill>
                <a:latin typeface="Work Sans"/>
                <a:ea typeface="Work Sans"/>
                <a:cs typeface="Work Sans"/>
                <a:sym typeface="Work Sans"/>
              </a:rPr>
              <a:t>DATA VISUALISATION</a:t>
            </a:r>
            <a:endParaRPr sz="3500" b="1">
              <a:solidFill>
                <a:srgbClr val="FFFFFF"/>
              </a:solidFill>
              <a:latin typeface="Work Sans"/>
              <a:ea typeface="Work Sans"/>
              <a:cs typeface="Work Sans"/>
              <a:sym typeface="Work Sans"/>
            </a:endParaRPr>
          </a:p>
        </p:txBody>
      </p:sp>
      <p:pic>
        <p:nvPicPr>
          <p:cNvPr id="25" name="Picture 2" descr="Tesla logo and symbol, meaning, history, PNG">
            <a:extLst>
              <a:ext uri="{FF2B5EF4-FFF2-40B4-BE49-F238E27FC236}">
                <a16:creationId xmlns:a16="http://schemas.microsoft.com/office/drawing/2014/main" id="{4DB6DB3A-EAD6-41FF-8912-A007DBAE2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77;p14">
            <a:extLst>
              <a:ext uri="{FF2B5EF4-FFF2-40B4-BE49-F238E27FC236}">
                <a16:creationId xmlns:a16="http://schemas.microsoft.com/office/drawing/2014/main" id="{DDEB7E37-2C08-4232-9D0C-21AD12D8B882}"/>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7;p13">
            <a:extLst>
              <a:ext uri="{FF2B5EF4-FFF2-40B4-BE49-F238E27FC236}">
                <a16:creationId xmlns:a16="http://schemas.microsoft.com/office/drawing/2014/main" id="{B332FE51-BC0B-4D2C-ADDA-219BD96AF522}"/>
              </a:ext>
            </a:extLst>
          </p:cNvPr>
          <p:cNvSpPr/>
          <p:nvPr/>
        </p:nvSpPr>
        <p:spPr>
          <a:xfrm>
            <a:off x="4749868" y="4533200"/>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1;p13">
            <a:extLst>
              <a:ext uri="{FF2B5EF4-FFF2-40B4-BE49-F238E27FC236}">
                <a16:creationId xmlns:a16="http://schemas.microsoft.com/office/drawing/2014/main" id="{B165A67D-3AE6-447A-A8CD-36EFFABBEEA3}"/>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2;p13">
            <a:extLst>
              <a:ext uri="{FF2B5EF4-FFF2-40B4-BE49-F238E27FC236}">
                <a16:creationId xmlns:a16="http://schemas.microsoft.com/office/drawing/2014/main" id="{B8AF0E03-1FEF-4938-880D-A340262EDE5E}"/>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31" name="Google Shape;68;p13">
            <a:extLst>
              <a:ext uri="{FF2B5EF4-FFF2-40B4-BE49-F238E27FC236}">
                <a16:creationId xmlns:a16="http://schemas.microsoft.com/office/drawing/2014/main" id="{1A14BD0D-9688-453D-A0CD-B8666D32C204}"/>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9;p13">
            <a:extLst>
              <a:ext uri="{FF2B5EF4-FFF2-40B4-BE49-F238E27FC236}">
                <a16:creationId xmlns:a16="http://schemas.microsoft.com/office/drawing/2014/main" id="{8E1C8CA4-91A7-4568-88E3-81642FF572C8}"/>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33" name="Google Shape;70;p13">
            <a:extLst>
              <a:ext uri="{FF2B5EF4-FFF2-40B4-BE49-F238E27FC236}">
                <a16:creationId xmlns:a16="http://schemas.microsoft.com/office/drawing/2014/main" id="{4F29F735-E261-4C07-97BB-6555E6007419}"/>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34" name="Google Shape;71;p13">
            <a:extLst>
              <a:ext uri="{FF2B5EF4-FFF2-40B4-BE49-F238E27FC236}">
                <a16:creationId xmlns:a16="http://schemas.microsoft.com/office/drawing/2014/main" id="{4E32C8A1-68F9-4661-B449-03C168FDE502}"/>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35" name="Google Shape;72;p13">
            <a:extLst>
              <a:ext uri="{FF2B5EF4-FFF2-40B4-BE49-F238E27FC236}">
                <a16:creationId xmlns:a16="http://schemas.microsoft.com/office/drawing/2014/main" id="{5D83B9D0-B5D3-4966-8EE9-C5B5411DFDDD}"/>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36" name="Google Shape;59;p13">
            <a:extLst>
              <a:ext uri="{FF2B5EF4-FFF2-40B4-BE49-F238E27FC236}">
                <a16:creationId xmlns:a16="http://schemas.microsoft.com/office/drawing/2014/main" id="{D5686439-D57A-442D-8005-A8D8B6374C71}"/>
              </a:ext>
            </a:extLst>
          </p:cNvPr>
          <p:cNvSpPr/>
          <p:nvPr/>
        </p:nvSpPr>
        <p:spPr>
          <a:xfrm>
            <a:off x="2180214" y="4509714"/>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0;p13">
            <a:extLst>
              <a:ext uri="{FF2B5EF4-FFF2-40B4-BE49-F238E27FC236}">
                <a16:creationId xmlns:a16="http://schemas.microsoft.com/office/drawing/2014/main" id="{97BBAF3A-2AD7-47E5-AA38-BF8B2AB60700}"/>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8;p13">
            <a:extLst>
              <a:ext uri="{FF2B5EF4-FFF2-40B4-BE49-F238E27FC236}">
                <a16:creationId xmlns:a16="http://schemas.microsoft.com/office/drawing/2014/main" id="{C696942C-9793-4992-B83B-1A342D698D4B}"/>
              </a:ext>
            </a:extLst>
          </p:cNvPr>
          <p:cNvSpPr/>
          <p:nvPr/>
        </p:nvSpPr>
        <p:spPr>
          <a:xfrm>
            <a:off x="7202090" y="4521196"/>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p13">
            <a:extLst>
              <a:ext uri="{FF2B5EF4-FFF2-40B4-BE49-F238E27FC236}">
                <a16:creationId xmlns:a16="http://schemas.microsoft.com/office/drawing/2014/main" id="{3BD524D3-C3F0-4B01-955B-86A059A4D6C1}"/>
              </a:ext>
            </a:extLst>
          </p:cNvPr>
          <p:cNvSpPr/>
          <p:nvPr/>
        </p:nvSpPr>
        <p:spPr>
          <a:xfrm>
            <a:off x="8404083" y="4509713"/>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2;p13">
            <a:extLst>
              <a:ext uri="{FF2B5EF4-FFF2-40B4-BE49-F238E27FC236}">
                <a16:creationId xmlns:a16="http://schemas.microsoft.com/office/drawing/2014/main" id="{BCDF698B-0928-4CFA-86DF-F2DBA7DC93FE}"/>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42" name="Google Shape;435;p26">
            <a:extLst>
              <a:ext uri="{FF2B5EF4-FFF2-40B4-BE49-F238E27FC236}">
                <a16:creationId xmlns:a16="http://schemas.microsoft.com/office/drawing/2014/main" id="{EFF8BB1E-F73F-974E-823D-74A445BDFBFB}"/>
              </a:ext>
            </a:extLst>
          </p:cNvPr>
          <p:cNvSpPr txBox="1"/>
          <p:nvPr/>
        </p:nvSpPr>
        <p:spPr>
          <a:xfrm>
            <a:off x="310800" y="966720"/>
            <a:ext cx="8522400" cy="446100"/>
          </a:xfrm>
          <a:prstGeom prst="rect">
            <a:avLst/>
          </a:prstGeom>
          <a:solidFill>
            <a:srgbClr val="D0E0E3"/>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Franklin Gothic Medium" panose="020B0603020102020204" pitchFamily="34" charset="0"/>
              </a:rPr>
              <a:t>Numeric Bivariate Analysis: Malware by Charge Cycles</a:t>
            </a:r>
            <a:endParaRPr lang="en-US">
              <a:latin typeface="Franklin Gothic Medium" panose="020B0603020102020204" pitchFamily="34" charset="0"/>
            </a:endParaRPr>
          </a:p>
        </p:txBody>
      </p:sp>
      <p:grpSp>
        <p:nvGrpSpPr>
          <p:cNvPr id="2" name="Group 1">
            <a:extLst>
              <a:ext uri="{FF2B5EF4-FFF2-40B4-BE49-F238E27FC236}">
                <a16:creationId xmlns:a16="http://schemas.microsoft.com/office/drawing/2014/main" id="{F4EFF274-7EA2-9341-809A-C3711BA2F3F6}"/>
              </a:ext>
            </a:extLst>
          </p:cNvPr>
          <p:cNvGrpSpPr/>
          <p:nvPr/>
        </p:nvGrpSpPr>
        <p:grpSpPr>
          <a:xfrm>
            <a:off x="487532" y="1630652"/>
            <a:ext cx="8168936" cy="2483897"/>
            <a:chOff x="487532" y="1553812"/>
            <a:chExt cx="8168936" cy="2483897"/>
          </a:xfrm>
        </p:grpSpPr>
        <p:pic>
          <p:nvPicPr>
            <p:cNvPr id="41" name="Picture 5" descr="Chart&#10;&#10;Description automatically generated">
              <a:extLst>
                <a:ext uri="{FF2B5EF4-FFF2-40B4-BE49-F238E27FC236}">
                  <a16:creationId xmlns:a16="http://schemas.microsoft.com/office/drawing/2014/main" id="{0C30B136-AC84-A941-A064-44A2D7CD1D2D}"/>
                </a:ext>
              </a:extLst>
            </p:cNvPr>
            <p:cNvPicPr>
              <a:picLocks noChangeAspect="1"/>
            </p:cNvPicPr>
            <p:nvPr/>
          </p:nvPicPr>
          <p:blipFill>
            <a:blip r:embed="rId4"/>
            <a:stretch>
              <a:fillRect/>
            </a:stretch>
          </p:blipFill>
          <p:spPr>
            <a:xfrm>
              <a:off x="487532" y="1553812"/>
              <a:ext cx="4006095" cy="2483897"/>
            </a:xfrm>
            <a:prstGeom prst="rect">
              <a:avLst/>
            </a:prstGeom>
          </p:spPr>
        </p:pic>
        <p:sp>
          <p:nvSpPr>
            <p:cNvPr id="43" name="TextBox 42">
              <a:extLst>
                <a:ext uri="{FF2B5EF4-FFF2-40B4-BE49-F238E27FC236}">
                  <a16:creationId xmlns:a16="http://schemas.microsoft.com/office/drawing/2014/main" id="{22AE8B46-BF58-D64A-96B8-6850EE0F0BEE}"/>
                </a:ext>
              </a:extLst>
            </p:cNvPr>
            <p:cNvSpPr txBox="1"/>
            <p:nvPr/>
          </p:nvSpPr>
          <p:spPr>
            <a:xfrm>
              <a:off x="4650373" y="1715578"/>
              <a:ext cx="4006095"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r>
                <a:rPr lang="en-US" b="1">
                  <a:latin typeface="Calibri"/>
                </a:rPr>
                <a:t>Distribution of chips with malware detected concentrated in lower range</a:t>
              </a:r>
            </a:p>
            <a:p>
              <a:pPr marL="285750" indent="-285750" algn="just">
                <a:buChar char="•"/>
              </a:pPr>
              <a:endParaRPr lang="en-US" b="1">
                <a:latin typeface="Calibri"/>
              </a:endParaRPr>
            </a:p>
            <a:p>
              <a:pPr marL="285750" indent="-285750" algn="just">
                <a:buChar char="•"/>
              </a:pPr>
              <a:r>
                <a:rPr lang="en-US" b="1">
                  <a:latin typeface="Calibri"/>
                </a:rPr>
                <a:t>Evenly spread out for chips with no malware detected</a:t>
              </a:r>
              <a:endParaRPr lang="en-US"/>
            </a:p>
            <a:p>
              <a:pPr algn="just"/>
              <a:endParaRPr lang="en-US" b="1">
                <a:latin typeface="Calibri"/>
              </a:endParaRPr>
            </a:p>
            <a:p>
              <a:pPr marL="285750" indent="-285750" algn="just">
                <a:buChar char="•"/>
              </a:pPr>
              <a:r>
                <a:rPr lang="en-US" b="1">
                  <a:latin typeface="Calibri"/>
                </a:rPr>
                <a:t>Newer Cars with lesser charge cycles more susceptible to malware detection</a:t>
              </a:r>
            </a:p>
          </p:txBody>
        </p:sp>
      </p:grpSp>
      <p:sp>
        <p:nvSpPr>
          <p:cNvPr id="46" name="Google Shape;67;p13">
            <a:extLst>
              <a:ext uri="{FF2B5EF4-FFF2-40B4-BE49-F238E27FC236}">
                <a16:creationId xmlns:a16="http://schemas.microsoft.com/office/drawing/2014/main" id="{68D799B8-6147-6B41-ABB3-6472F452ADEC}"/>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Franklin Gothic"/>
                <a:ea typeface="Franklin Gothic"/>
                <a:cs typeface="Franklin Gothic"/>
                <a:sym typeface="Franklin Gothic"/>
              </a:rPr>
              <a:t>QI HUI</a:t>
            </a:r>
            <a:endParaRPr sz="1200" b="1">
              <a:latin typeface="Franklin Gothic"/>
              <a:ea typeface="Franklin Gothic"/>
              <a:cs typeface="Franklin Gothic"/>
              <a:sym typeface="Franklin Gothic"/>
            </a:endParaRPr>
          </a:p>
        </p:txBody>
      </p:sp>
    </p:spTree>
    <p:extLst>
      <p:ext uri="{BB962C8B-B14F-4D97-AF65-F5344CB8AC3E}">
        <p14:creationId xmlns:p14="http://schemas.microsoft.com/office/powerpoint/2010/main" val="717748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p17"/>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173" name="Google Shape;173;p17"/>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7"/>
          <p:cNvSpPr txBox="1"/>
          <p:nvPr/>
        </p:nvSpPr>
        <p:spPr>
          <a:xfrm>
            <a:off x="46174" y="158336"/>
            <a:ext cx="8183425" cy="72869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b="1">
                <a:solidFill>
                  <a:srgbClr val="FFFFFF"/>
                </a:solidFill>
                <a:latin typeface="Work Sans"/>
                <a:ea typeface="Work Sans"/>
                <a:cs typeface="Work Sans"/>
                <a:sym typeface="Work Sans"/>
              </a:rPr>
              <a:t>DATA VISUALISATION</a:t>
            </a:r>
            <a:endParaRPr sz="3500" b="1">
              <a:solidFill>
                <a:srgbClr val="FFFFFF"/>
              </a:solidFill>
              <a:latin typeface="Work Sans"/>
              <a:ea typeface="Work Sans"/>
              <a:cs typeface="Work Sans"/>
              <a:sym typeface="Work Sans"/>
            </a:endParaRPr>
          </a:p>
        </p:txBody>
      </p:sp>
      <p:pic>
        <p:nvPicPr>
          <p:cNvPr id="25" name="Picture 2" descr="Tesla logo and symbol, meaning, history, PNG">
            <a:extLst>
              <a:ext uri="{FF2B5EF4-FFF2-40B4-BE49-F238E27FC236}">
                <a16:creationId xmlns:a16="http://schemas.microsoft.com/office/drawing/2014/main" id="{4DB6DB3A-EAD6-41FF-8912-A007DBAE2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77;p14">
            <a:extLst>
              <a:ext uri="{FF2B5EF4-FFF2-40B4-BE49-F238E27FC236}">
                <a16:creationId xmlns:a16="http://schemas.microsoft.com/office/drawing/2014/main" id="{DDEB7E37-2C08-4232-9D0C-21AD12D8B882}"/>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7;p13">
            <a:extLst>
              <a:ext uri="{FF2B5EF4-FFF2-40B4-BE49-F238E27FC236}">
                <a16:creationId xmlns:a16="http://schemas.microsoft.com/office/drawing/2014/main" id="{B332FE51-BC0B-4D2C-ADDA-219BD96AF522}"/>
              </a:ext>
            </a:extLst>
          </p:cNvPr>
          <p:cNvSpPr/>
          <p:nvPr/>
        </p:nvSpPr>
        <p:spPr>
          <a:xfrm>
            <a:off x="4749868" y="4533200"/>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1;p13">
            <a:extLst>
              <a:ext uri="{FF2B5EF4-FFF2-40B4-BE49-F238E27FC236}">
                <a16:creationId xmlns:a16="http://schemas.microsoft.com/office/drawing/2014/main" id="{B165A67D-3AE6-447A-A8CD-36EFFABBEEA3}"/>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2;p13">
            <a:extLst>
              <a:ext uri="{FF2B5EF4-FFF2-40B4-BE49-F238E27FC236}">
                <a16:creationId xmlns:a16="http://schemas.microsoft.com/office/drawing/2014/main" id="{B8AF0E03-1FEF-4938-880D-A340262EDE5E}"/>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31" name="Google Shape;68;p13">
            <a:extLst>
              <a:ext uri="{FF2B5EF4-FFF2-40B4-BE49-F238E27FC236}">
                <a16:creationId xmlns:a16="http://schemas.microsoft.com/office/drawing/2014/main" id="{1A14BD0D-9688-453D-A0CD-B8666D32C204}"/>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9;p13">
            <a:extLst>
              <a:ext uri="{FF2B5EF4-FFF2-40B4-BE49-F238E27FC236}">
                <a16:creationId xmlns:a16="http://schemas.microsoft.com/office/drawing/2014/main" id="{8E1C8CA4-91A7-4568-88E3-81642FF572C8}"/>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33" name="Google Shape;70;p13">
            <a:extLst>
              <a:ext uri="{FF2B5EF4-FFF2-40B4-BE49-F238E27FC236}">
                <a16:creationId xmlns:a16="http://schemas.microsoft.com/office/drawing/2014/main" id="{4F29F735-E261-4C07-97BB-6555E6007419}"/>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34" name="Google Shape;71;p13">
            <a:extLst>
              <a:ext uri="{FF2B5EF4-FFF2-40B4-BE49-F238E27FC236}">
                <a16:creationId xmlns:a16="http://schemas.microsoft.com/office/drawing/2014/main" id="{4E32C8A1-68F9-4661-B449-03C168FDE502}"/>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35" name="Google Shape;72;p13">
            <a:extLst>
              <a:ext uri="{FF2B5EF4-FFF2-40B4-BE49-F238E27FC236}">
                <a16:creationId xmlns:a16="http://schemas.microsoft.com/office/drawing/2014/main" id="{5D83B9D0-B5D3-4966-8EE9-C5B5411DFDDD}"/>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36" name="Google Shape;59;p13">
            <a:extLst>
              <a:ext uri="{FF2B5EF4-FFF2-40B4-BE49-F238E27FC236}">
                <a16:creationId xmlns:a16="http://schemas.microsoft.com/office/drawing/2014/main" id="{D5686439-D57A-442D-8005-A8D8B6374C71}"/>
              </a:ext>
            </a:extLst>
          </p:cNvPr>
          <p:cNvSpPr/>
          <p:nvPr/>
        </p:nvSpPr>
        <p:spPr>
          <a:xfrm>
            <a:off x="2180214" y="4509714"/>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0;p13">
            <a:extLst>
              <a:ext uri="{FF2B5EF4-FFF2-40B4-BE49-F238E27FC236}">
                <a16:creationId xmlns:a16="http://schemas.microsoft.com/office/drawing/2014/main" id="{97BBAF3A-2AD7-47E5-AA38-BF8B2AB60700}"/>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8;p13">
            <a:extLst>
              <a:ext uri="{FF2B5EF4-FFF2-40B4-BE49-F238E27FC236}">
                <a16:creationId xmlns:a16="http://schemas.microsoft.com/office/drawing/2014/main" id="{C696942C-9793-4992-B83B-1A342D698D4B}"/>
              </a:ext>
            </a:extLst>
          </p:cNvPr>
          <p:cNvSpPr/>
          <p:nvPr/>
        </p:nvSpPr>
        <p:spPr>
          <a:xfrm>
            <a:off x="7202090" y="4521196"/>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p13">
            <a:extLst>
              <a:ext uri="{FF2B5EF4-FFF2-40B4-BE49-F238E27FC236}">
                <a16:creationId xmlns:a16="http://schemas.microsoft.com/office/drawing/2014/main" id="{3BD524D3-C3F0-4B01-955B-86A059A4D6C1}"/>
              </a:ext>
            </a:extLst>
          </p:cNvPr>
          <p:cNvSpPr/>
          <p:nvPr/>
        </p:nvSpPr>
        <p:spPr>
          <a:xfrm>
            <a:off x="8404083" y="4509713"/>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2;p13">
            <a:extLst>
              <a:ext uri="{FF2B5EF4-FFF2-40B4-BE49-F238E27FC236}">
                <a16:creationId xmlns:a16="http://schemas.microsoft.com/office/drawing/2014/main" id="{BCDF698B-0928-4CFA-86DF-F2DBA7DC93FE}"/>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42" name="Google Shape;435;p26">
            <a:extLst>
              <a:ext uri="{FF2B5EF4-FFF2-40B4-BE49-F238E27FC236}">
                <a16:creationId xmlns:a16="http://schemas.microsoft.com/office/drawing/2014/main" id="{EFF8BB1E-F73F-974E-823D-74A445BDFBFB}"/>
              </a:ext>
            </a:extLst>
          </p:cNvPr>
          <p:cNvSpPr txBox="1"/>
          <p:nvPr/>
        </p:nvSpPr>
        <p:spPr>
          <a:xfrm>
            <a:off x="310800" y="966720"/>
            <a:ext cx="8522400" cy="446100"/>
          </a:xfrm>
          <a:prstGeom prst="rect">
            <a:avLst/>
          </a:prstGeom>
          <a:solidFill>
            <a:srgbClr val="D0E0E3"/>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Franklin Gothic Medium" panose="020B0603020102020204" pitchFamily="34" charset="0"/>
              </a:rPr>
              <a:t>Numeric Bivariate Analysis: Correlation Plot</a:t>
            </a:r>
            <a:endParaRPr lang="en-US">
              <a:latin typeface="Franklin Gothic Medium" panose="020B0603020102020204" pitchFamily="34" charset="0"/>
            </a:endParaRPr>
          </a:p>
        </p:txBody>
      </p:sp>
      <p:grpSp>
        <p:nvGrpSpPr>
          <p:cNvPr id="3" name="Group 2">
            <a:extLst>
              <a:ext uri="{FF2B5EF4-FFF2-40B4-BE49-F238E27FC236}">
                <a16:creationId xmlns:a16="http://schemas.microsoft.com/office/drawing/2014/main" id="{3E33D55F-87DC-B844-961A-ABE37BD2E24F}"/>
              </a:ext>
            </a:extLst>
          </p:cNvPr>
          <p:cNvGrpSpPr/>
          <p:nvPr/>
        </p:nvGrpSpPr>
        <p:grpSpPr>
          <a:xfrm>
            <a:off x="812987" y="1540769"/>
            <a:ext cx="7518026" cy="2833456"/>
            <a:chOff x="770841" y="1548453"/>
            <a:chExt cx="7518026" cy="2833456"/>
          </a:xfrm>
        </p:grpSpPr>
        <p:sp>
          <p:nvSpPr>
            <p:cNvPr id="43" name="TextBox 42">
              <a:extLst>
                <a:ext uri="{FF2B5EF4-FFF2-40B4-BE49-F238E27FC236}">
                  <a16:creationId xmlns:a16="http://schemas.microsoft.com/office/drawing/2014/main" id="{22AE8B46-BF58-D64A-96B8-6850EE0F0BEE}"/>
                </a:ext>
              </a:extLst>
            </p:cNvPr>
            <p:cNvSpPr txBox="1"/>
            <p:nvPr/>
          </p:nvSpPr>
          <p:spPr>
            <a:xfrm>
              <a:off x="4282772" y="1806886"/>
              <a:ext cx="4006095"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r>
                <a:rPr lang="en-US">
                  <a:latin typeface="Franklin Gothic Medium" panose="020B0603020102020204" pitchFamily="34" charset="0"/>
                </a:rPr>
                <a:t>Majority in acceptable range 0</a:t>
              </a:r>
            </a:p>
            <a:p>
              <a:pPr marL="285750" indent="-285750" algn="just">
                <a:buChar char="•"/>
              </a:pPr>
              <a:endParaRPr lang="en-US">
                <a:latin typeface="Franklin Gothic Medium" panose="020B0603020102020204" pitchFamily="34" charset="0"/>
              </a:endParaRPr>
            </a:p>
            <a:p>
              <a:pPr marL="285750" indent="-285750" algn="just">
                <a:buChar char="•"/>
              </a:pPr>
              <a:r>
                <a:rPr lang="en-US">
                  <a:latin typeface="Franklin Gothic Medium" panose="020B0603020102020204" pitchFamily="34" charset="0"/>
                </a:rPr>
                <a:t>'</a:t>
              </a:r>
              <a:r>
                <a:rPr lang="en-US" err="1">
                  <a:latin typeface="Franklin Gothic Medium" panose="020B0603020102020204" pitchFamily="34" charset="0"/>
                </a:rPr>
                <a:t>SizeOfInitializedData</a:t>
              </a:r>
              <a:r>
                <a:rPr lang="en-US">
                  <a:latin typeface="Franklin Gothic Medium" panose="020B0603020102020204" pitchFamily="34" charset="0"/>
                </a:rPr>
                <a:t>' and '</a:t>
              </a:r>
              <a:r>
                <a:rPr lang="en-US" err="1">
                  <a:latin typeface="Franklin Gothic Medium" panose="020B0603020102020204" pitchFamily="34" charset="0"/>
                </a:rPr>
                <a:t>CarMileage</a:t>
              </a:r>
              <a:r>
                <a:rPr lang="en-US">
                  <a:latin typeface="Franklin Gothic Medium" panose="020B0603020102020204" pitchFamily="34" charset="0"/>
                </a:rPr>
                <a:t>' are highly correlated variables</a:t>
              </a:r>
            </a:p>
            <a:p>
              <a:pPr marL="285750" indent="-285750" algn="just">
                <a:buChar char="•"/>
              </a:pPr>
              <a:endParaRPr lang="en-US">
                <a:latin typeface="Franklin Gothic Medium" panose="020B0603020102020204" pitchFamily="34" charset="0"/>
              </a:endParaRPr>
            </a:p>
            <a:p>
              <a:pPr marL="285750" indent="-285750" algn="just">
                <a:buChar char="•"/>
              </a:pPr>
              <a:r>
                <a:rPr lang="en-US">
                  <a:latin typeface="Franklin Gothic Medium" panose="020B0603020102020204" pitchFamily="34" charset="0"/>
                </a:rPr>
                <a:t>Car that has been used longer→ More data stored in chips</a:t>
              </a:r>
            </a:p>
            <a:p>
              <a:pPr marL="285750" indent="-285750" algn="just">
                <a:buChar char="•"/>
              </a:pPr>
              <a:endParaRPr lang="en-US">
                <a:latin typeface="Franklin Gothic Medium" panose="020B0603020102020204" pitchFamily="34" charset="0"/>
              </a:endParaRPr>
            </a:p>
            <a:p>
              <a:pPr marL="285750" indent="-285750" algn="just">
                <a:buChar char="•"/>
              </a:pPr>
              <a:r>
                <a:rPr lang="en-US">
                  <a:latin typeface="Franklin Gothic Medium" panose="020B0603020102020204" pitchFamily="34" charset="0"/>
                </a:rPr>
                <a:t>Use variables with lesser correlation to prevent indirect biases</a:t>
              </a:r>
            </a:p>
          </p:txBody>
        </p:sp>
        <p:pic>
          <p:nvPicPr>
            <p:cNvPr id="27" name="Picture 2" descr="Chart, timeline&#10;&#10;Description automatically generated">
              <a:extLst>
                <a:ext uri="{FF2B5EF4-FFF2-40B4-BE49-F238E27FC236}">
                  <a16:creationId xmlns:a16="http://schemas.microsoft.com/office/drawing/2014/main" id="{6308A71C-73F8-5440-AE01-3AAB70489673}"/>
                </a:ext>
              </a:extLst>
            </p:cNvPr>
            <p:cNvPicPr>
              <a:picLocks noChangeAspect="1"/>
            </p:cNvPicPr>
            <p:nvPr/>
          </p:nvPicPr>
          <p:blipFill rotWithShape="1">
            <a:blip r:embed="rId4"/>
            <a:srcRect l="18411" r="15522"/>
            <a:stretch/>
          </p:blipFill>
          <p:spPr>
            <a:xfrm>
              <a:off x="770841" y="1548453"/>
              <a:ext cx="3005345" cy="2833456"/>
            </a:xfrm>
            <a:prstGeom prst="rect">
              <a:avLst/>
            </a:prstGeom>
          </p:spPr>
        </p:pic>
      </p:grpSp>
      <p:sp>
        <p:nvSpPr>
          <p:cNvPr id="44" name="Google Shape;67;p13">
            <a:extLst>
              <a:ext uri="{FF2B5EF4-FFF2-40B4-BE49-F238E27FC236}">
                <a16:creationId xmlns:a16="http://schemas.microsoft.com/office/drawing/2014/main" id="{9FB51D39-4EEF-4D4D-8577-BF5935B80588}"/>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Franklin Gothic"/>
                <a:ea typeface="Franklin Gothic"/>
                <a:cs typeface="Franklin Gothic"/>
                <a:sym typeface="Franklin Gothic"/>
              </a:rPr>
              <a:t>QI HUI</a:t>
            </a:r>
            <a:endParaRPr sz="1200" b="1">
              <a:latin typeface="Franklin Gothic"/>
              <a:ea typeface="Franklin Gothic"/>
              <a:cs typeface="Franklin Gothic"/>
              <a:sym typeface="Franklin Gothic"/>
            </a:endParaRPr>
          </a:p>
        </p:txBody>
      </p:sp>
    </p:spTree>
    <p:extLst>
      <p:ext uri="{BB962C8B-B14F-4D97-AF65-F5344CB8AC3E}">
        <p14:creationId xmlns:p14="http://schemas.microsoft.com/office/powerpoint/2010/main" val="1593565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p17"/>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173" name="Google Shape;173;p17"/>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7"/>
          <p:cNvSpPr txBox="1"/>
          <p:nvPr/>
        </p:nvSpPr>
        <p:spPr>
          <a:xfrm>
            <a:off x="46174" y="158336"/>
            <a:ext cx="8183425" cy="72869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b="1">
                <a:solidFill>
                  <a:srgbClr val="FFFFFF"/>
                </a:solidFill>
                <a:latin typeface="Work Sans"/>
                <a:ea typeface="Work Sans"/>
                <a:cs typeface="Work Sans"/>
                <a:sym typeface="Work Sans"/>
              </a:rPr>
              <a:t>DATA VISUALISATION</a:t>
            </a:r>
            <a:endParaRPr sz="3500" b="1">
              <a:solidFill>
                <a:srgbClr val="FFFFFF"/>
              </a:solidFill>
              <a:latin typeface="Work Sans"/>
              <a:ea typeface="Work Sans"/>
              <a:cs typeface="Work Sans"/>
              <a:sym typeface="Work Sans"/>
            </a:endParaRPr>
          </a:p>
        </p:txBody>
      </p:sp>
      <p:pic>
        <p:nvPicPr>
          <p:cNvPr id="25" name="Picture 2" descr="Tesla logo and symbol, meaning, history, PNG">
            <a:extLst>
              <a:ext uri="{FF2B5EF4-FFF2-40B4-BE49-F238E27FC236}">
                <a16:creationId xmlns:a16="http://schemas.microsoft.com/office/drawing/2014/main" id="{4DB6DB3A-EAD6-41FF-8912-A007DBAE2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77;p14">
            <a:extLst>
              <a:ext uri="{FF2B5EF4-FFF2-40B4-BE49-F238E27FC236}">
                <a16:creationId xmlns:a16="http://schemas.microsoft.com/office/drawing/2014/main" id="{DDEB7E37-2C08-4232-9D0C-21AD12D8B882}"/>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7;p13">
            <a:extLst>
              <a:ext uri="{FF2B5EF4-FFF2-40B4-BE49-F238E27FC236}">
                <a16:creationId xmlns:a16="http://schemas.microsoft.com/office/drawing/2014/main" id="{B332FE51-BC0B-4D2C-ADDA-219BD96AF522}"/>
              </a:ext>
            </a:extLst>
          </p:cNvPr>
          <p:cNvSpPr/>
          <p:nvPr/>
        </p:nvSpPr>
        <p:spPr>
          <a:xfrm>
            <a:off x="4749868" y="4533200"/>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1;p13">
            <a:extLst>
              <a:ext uri="{FF2B5EF4-FFF2-40B4-BE49-F238E27FC236}">
                <a16:creationId xmlns:a16="http://schemas.microsoft.com/office/drawing/2014/main" id="{B165A67D-3AE6-447A-A8CD-36EFFABBEEA3}"/>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2;p13">
            <a:extLst>
              <a:ext uri="{FF2B5EF4-FFF2-40B4-BE49-F238E27FC236}">
                <a16:creationId xmlns:a16="http://schemas.microsoft.com/office/drawing/2014/main" id="{B8AF0E03-1FEF-4938-880D-A340262EDE5E}"/>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31" name="Google Shape;68;p13">
            <a:extLst>
              <a:ext uri="{FF2B5EF4-FFF2-40B4-BE49-F238E27FC236}">
                <a16:creationId xmlns:a16="http://schemas.microsoft.com/office/drawing/2014/main" id="{1A14BD0D-9688-453D-A0CD-B8666D32C204}"/>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9;p13">
            <a:extLst>
              <a:ext uri="{FF2B5EF4-FFF2-40B4-BE49-F238E27FC236}">
                <a16:creationId xmlns:a16="http://schemas.microsoft.com/office/drawing/2014/main" id="{8E1C8CA4-91A7-4568-88E3-81642FF572C8}"/>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33" name="Google Shape;70;p13">
            <a:extLst>
              <a:ext uri="{FF2B5EF4-FFF2-40B4-BE49-F238E27FC236}">
                <a16:creationId xmlns:a16="http://schemas.microsoft.com/office/drawing/2014/main" id="{4F29F735-E261-4C07-97BB-6555E6007419}"/>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34" name="Google Shape;71;p13">
            <a:extLst>
              <a:ext uri="{FF2B5EF4-FFF2-40B4-BE49-F238E27FC236}">
                <a16:creationId xmlns:a16="http://schemas.microsoft.com/office/drawing/2014/main" id="{4E32C8A1-68F9-4661-B449-03C168FDE502}"/>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35" name="Google Shape;72;p13">
            <a:extLst>
              <a:ext uri="{FF2B5EF4-FFF2-40B4-BE49-F238E27FC236}">
                <a16:creationId xmlns:a16="http://schemas.microsoft.com/office/drawing/2014/main" id="{5D83B9D0-B5D3-4966-8EE9-C5B5411DFDDD}"/>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36" name="Google Shape;59;p13">
            <a:extLst>
              <a:ext uri="{FF2B5EF4-FFF2-40B4-BE49-F238E27FC236}">
                <a16:creationId xmlns:a16="http://schemas.microsoft.com/office/drawing/2014/main" id="{D5686439-D57A-442D-8005-A8D8B6374C71}"/>
              </a:ext>
            </a:extLst>
          </p:cNvPr>
          <p:cNvSpPr/>
          <p:nvPr/>
        </p:nvSpPr>
        <p:spPr>
          <a:xfrm>
            <a:off x="2180214" y="4509714"/>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0;p13">
            <a:extLst>
              <a:ext uri="{FF2B5EF4-FFF2-40B4-BE49-F238E27FC236}">
                <a16:creationId xmlns:a16="http://schemas.microsoft.com/office/drawing/2014/main" id="{97BBAF3A-2AD7-47E5-AA38-BF8B2AB60700}"/>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8;p13">
            <a:extLst>
              <a:ext uri="{FF2B5EF4-FFF2-40B4-BE49-F238E27FC236}">
                <a16:creationId xmlns:a16="http://schemas.microsoft.com/office/drawing/2014/main" id="{C696942C-9793-4992-B83B-1A342D698D4B}"/>
              </a:ext>
            </a:extLst>
          </p:cNvPr>
          <p:cNvSpPr/>
          <p:nvPr/>
        </p:nvSpPr>
        <p:spPr>
          <a:xfrm>
            <a:off x="7202090" y="4521196"/>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p13">
            <a:extLst>
              <a:ext uri="{FF2B5EF4-FFF2-40B4-BE49-F238E27FC236}">
                <a16:creationId xmlns:a16="http://schemas.microsoft.com/office/drawing/2014/main" id="{3BD524D3-C3F0-4B01-955B-86A059A4D6C1}"/>
              </a:ext>
            </a:extLst>
          </p:cNvPr>
          <p:cNvSpPr/>
          <p:nvPr/>
        </p:nvSpPr>
        <p:spPr>
          <a:xfrm>
            <a:off x="8404083" y="4509713"/>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2;p13">
            <a:extLst>
              <a:ext uri="{FF2B5EF4-FFF2-40B4-BE49-F238E27FC236}">
                <a16:creationId xmlns:a16="http://schemas.microsoft.com/office/drawing/2014/main" id="{BCDF698B-0928-4CFA-86DF-F2DBA7DC93FE}"/>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42" name="Google Shape;435;p26">
            <a:extLst>
              <a:ext uri="{FF2B5EF4-FFF2-40B4-BE49-F238E27FC236}">
                <a16:creationId xmlns:a16="http://schemas.microsoft.com/office/drawing/2014/main" id="{EFF8BB1E-F73F-974E-823D-74A445BDFBFB}"/>
              </a:ext>
            </a:extLst>
          </p:cNvPr>
          <p:cNvSpPr txBox="1"/>
          <p:nvPr/>
        </p:nvSpPr>
        <p:spPr>
          <a:xfrm>
            <a:off x="310800" y="966720"/>
            <a:ext cx="8522400" cy="446100"/>
          </a:xfrm>
          <a:prstGeom prst="rect">
            <a:avLst/>
          </a:prstGeom>
          <a:solidFill>
            <a:srgbClr val="D0E0E3"/>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Franklin Gothic Medium" panose="020B0603020102020204" pitchFamily="34" charset="0"/>
              </a:rPr>
              <a:t>Categorical Bivariate Analysis: OS and Software Version by </a:t>
            </a:r>
            <a:r>
              <a:rPr lang="en" err="1">
                <a:latin typeface="Franklin Gothic Medium" panose="020B0603020102020204" pitchFamily="34" charset="0"/>
              </a:rPr>
              <a:t>MalwareDetection</a:t>
            </a:r>
            <a:endParaRPr lang="en-US">
              <a:latin typeface="Franklin Gothic Medium" panose="020B0603020102020204" pitchFamily="34" charset="0"/>
            </a:endParaRPr>
          </a:p>
        </p:txBody>
      </p:sp>
      <p:grpSp>
        <p:nvGrpSpPr>
          <p:cNvPr id="2" name="Group 1">
            <a:extLst>
              <a:ext uri="{FF2B5EF4-FFF2-40B4-BE49-F238E27FC236}">
                <a16:creationId xmlns:a16="http://schemas.microsoft.com/office/drawing/2014/main" id="{8F92E555-540D-914F-BFE2-8C9DF37FAC73}"/>
              </a:ext>
            </a:extLst>
          </p:cNvPr>
          <p:cNvGrpSpPr/>
          <p:nvPr/>
        </p:nvGrpSpPr>
        <p:grpSpPr>
          <a:xfrm>
            <a:off x="1447711" y="1548213"/>
            <a:ext cx="6248579" cy="1800000"/>
            <a:chOff x="1345154" y="1548213"/>
            <a:chExt cx="6248579" cy="1800000"/>
          </a:xfrm>
        </p:grpSpPr>
        <p:pic>
          <p:nvPicPr>
            <p:cNvPr id="41" name="Picture 2" descr="Chart, bar chart&#10;&#10;Description automatically generated">
              <a:extLst>
                <a:ext uri="{FF2B5EF4-FFF2-40B4-BE49-F238E27FC236}">
                  <a16:creationId xmlns:a16="http://schemas.microsoft.com/office/drawing/2014/main" id="{2B0D0B31-7802-8445-9BDD-BDF06A67DA2E}"/>
                </a:ext>
              </a:extLst>
            </p:cNvPr>
            <p:cNvPicPr>
              <a:picLocks noChangeAspect="1"/>
            </p:cNvPicPr>
            <p:nvPr/>
          </p:nvPicPr>
          <p:blipFill>
            <a:blip r:embed="rId4"/>
            <a:stretch>
              <a:fillRect/>
            </a:stretch>
          </p:blipFill>
          <p:spPr>
            <a:xfrm>
              <a:off x="1345154" y="1548213"/>
              <a:ext cx="2912046" cy="1800000"/>
            </a:xfrm>
            <a:prstGeom prst="rect">
              <a:avLst/>
            </a:prstGeom>
          </p:spPr>
        </p:pic>
        <p:pic>
          <p:nvPicPr>
            <p:cNvPr id="44" name="Picture 4" descr="Chart, bar chart&#10;&#10;Description automatically generated">
              <a:extLst>
                <a:ext uri="{FF2B5EF4-FFF2-40B4-BE49-F238E27FC236}">
                  <a16:creationId xmlns:a16="http://schemas.microsoft.com/office/drawing/2014/main" id="{66AF7687-A004-A34B-B54A-8F5FE9DBF6B6}"/>
                </a:ext>
              </a:extLst>
            </p:cNvPr>
            <p:cNvPicPr>
              <a:picLocks noChangeAspect="1"/>
            </p:cNvPicPr>
            <p:nvPr/>
          </p:nvPicPr>
          <p:blipFill>
            <a:blip r:embed="rId5"/>
            <a:stretch>
              <a:fillRect/>
            </a:stretch>
          </p:blipFill>
          <p:spPr>
            <a:xfrm>
              <a:off x="4671192" y="1548213"/>
              <a:ext cx="2922541" cy="1800000"/>
            </a:xfrm>
            <a:prstGeom prst="rect">
              <a:avLst/>
            </a:prstGeom>
          </p:spPr>
        </p:pic>
      </p:grpSp>
      <p:sp>
        <p:nvSpPr>
          <p:cNvPr id="46" name="TextBox 45">
            <a:extLst>
              <a:ext uri="{FF2B5EF4-FFF2-40B4-BE49-F238E27FC236}">
                <a16:creationId xmlns:a16="http://schemas.microsoft.com/office/drawing/2014/main" id="{E2967857-C2BB-C240-BA0A-00C695875790}"/>
              </a:ext>
            </a:extLst>
          </p:cNvPr>
          <p:cNvSpPr txBox="1"/>
          <p:nvPr/>
        </p:nvSpPr>
        <p:spPr>
          <a:xfrm>
            <a:off x="891417" y="3372025"/>
            <a:ext cx="7361166" cy="10310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r>
              <a:rPr lang="en-US" b="1">
                <a:latin typeface="Calibri"/>
              </a:rPr>
              <a:t>Software versions and OS seem to be more likely to have malware detected in the computer chips.</a:t>
            </a:r>
            <a:endParaRPr lang="en-US"/>
          </a:p>
          <a:p>
            <a:pPr marL="285750" indent="-285750" algn="just">
              <a:buChar char="•"/>
            </a:pPr>
            <a:endParaRPr lang="en-US" sz="400" b="1">
              <a:latin typeface="Calibri"/>
            </a:endParaRPr>
          </a:p>
          <a:p>
            <a:pPr marL="285750" indent="-285750" algn="just">
              <a:buChar char="•"/>
            </a:pPr>
            <a:r>
              <a:rPr lang="en-US" b="1">
                <a:latin typeface="Calibri"/>
              </a:rPr>
              <a:t>Suggests that latest software developed by Tesla could likely have compromised safety aspect of chip for more functionality</a:t>
            </a:r>
          </a:p>
        </p:txBody>
      </p:sp>
      <p:sp>
        <p:nvSpPr>
          <p:cNvPr id="47" name="Google Shape;67;p13">
            <a:extLst>
              <a:ext uri="{FF2B5EF4-FFF2-40B4-BE49-F238E27FC236}">
                <a16:creationId xmlns:a16="http://schemas.microsoft.com/office/drawing/2014/main" id="{5770B13D-569D-4E4A-B280-4A6AD2FDA06F}"/>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Franklin Gothic"/>
                <a:ea typeface="Franklin Gothic"/>
                <a:cs typeface="Franklin Gothic"/>
                <a:sym typeface="Franklin Gothic"/>
              </a:rPr>
              <a:t>QI HUI</a:t>
            </a:r>
            <a:endParaRPr sz="1200" b="1">
              <a:latin typeface="Franklin Gothic"/>
              <a:ea typeface="Franklin Gothic"/>
              <a:cs typeface="Franklin Gothic"/>
              <a:sym typeface="Franklin Gothic"/>
            </a:endParaRPr>
          </a:p>
        </p:txBody>
      </p:sp>
    </p:spTree>
    <p:extLst>
      <p:ext uri="{BB962C8B-B14F-4D97-AF65-F5344CB8AC3E}">
        <p14:creationId xmlns:p14="http://schemas.microsoft.com/office/powerpoint/2010/main" val="163342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p17"/>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173" name="Google Shape;173;p17"/>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7"/>
          <p:cNvSpPr txBox="1"/>
          <p:nvPr/>
        </p:nvSpPr>
        <p:spPr>
          <a:xfrm>
            <a:off x="46174" y="158336"/>
            <a:ext cx="8183425" cy="72869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b="1">
                <a:solidFill>
                  <a:srgbClr val="FFFFFF"/>
                </a:solidFill>
                <a:latin typeface="Work Sans"/>
                <a:ea typeface="Work Sans"/>
                <a:cs typeface="Work Sans"/>
                <a:sym typeface="Work Sans"/>
              </a:rPr>
              <a:t>ASSOCIATION RULES</a:t>
            </a:r>
            <a:endParaRPr sz="3500" b="1">
              <a:solidFill>
                <a:srgbClr val="FFFFFF"/>
              </a:solidFill>
              <a:latin typeface="Work Sans"/>
              <a:ea typeface="Work Sans"/>
              <a:cs typeface="Work Sans"/>
              <a:sym typeface="Work Sans"/>
            </a:endParaRPr>
          </a:p>
        </p:txBody>
      </p:sp>
      <p:pic>
        <p:nvPicPr>
          <p:cNvPr id="25" name="Picture 2" descr="Tesla logo and symbol, meaning, history, PNG">
            <a:extLst>
              <a:ext uri="{FF2B5EF4-FFF2-40B4-BE49-F238E27FC236}">
                <a16:creationId xmlns:a16="http://schemas.microsoft.com/office/drawing/2014/main" id="{4DB6DB3A-EAD6-41FF-8912-A007DBAE2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77;p14">
            <a:extLst>
              <a:ext uri="{FF2B5EF4-FFF2-40B4-BE49-F238E27FC236}">
                <a16:creationId xmlns:a16="http://schemas.microsoft.com/office/drawing/2014/main" id="{DDEB7E37-2C08-4232-9D0C-21AD12D8B882}"/>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7;p13">
            <a:extLst>
              <a:ext uri="{FF2B5EF4-FFF2-40B4-BE49-F238E27FC236}">
                <a16:creationId xmlns:a16="http://schemas.microsoft.com/office/drawing/2014/main" id="{B332FE51-BC0B-4D2C-ADDA-219BD96AF522}"/>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1;p13">
            <a:extLst>
              <a:ext uri="{FF2B5EF4-FFF2-40B4-BE49-F238E27FC236}">
                <a16:creationId xmlns:a16="http://schemas.microsoft.com/office/drawing/2014/main" id="{B165A67D-3AE6-447A-A8CD-36EFFABBEEA3}"/>
              </a:ext>
            </a:extLst>
          </p:cNvPr>
          <p:cNvSpPr/>
          <p:nvPr/>
        </p:nvSpPr>
        <p:spPr>
          <a:xfrm>
            <a:off x="5942783" y="4533200"/>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2;p13">
            <a:extLst>
              <a:ext uri="{FF2B5EF4-FFF2-40B4-BE49-F238E27FC236}">
                <a16:creationId xmlns:a16="http://schemas.microsoft.com/office/drawing/2014/main" id="{B8AF0E03-1FEF-4938-880D-A340262EDE5E}"/>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31" name="Google Shape;68;p13">
            <a:extLst>
              <a:ext uri="{FF2B5EF4-FFF2-40B4-BE49-F238E27FC236}">
                <a16:creationId xmlns:a16="http://schemas.microsoft.com/office/drawing/2014/main" id="{1A14BD0D-9688-453D-A0CD-B8666D32C204}"/>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9;p13">
            <a:extLst>
              <a:ext uri="{FF2B5EF4-FFF2-40B4-BE49-F238E27FC236}">
                <a16:creationId xmlns:a16="http://schemas.microsoft.com/office/drawing/2014/main" id="{8E1C8CA4-91A7-4568-88E3-81642FF572C8}"/>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33" name="Google Shape;70;p13">
            <a:extLst>
              <a:ext uri="{FF2B5EF4-FFF2-40B4-BE49-F238E27FC236}">
                <a16:creationId xmlns:a16="http://schemas.microsoft.com/office/drawing/2014/main" id="{4F29F735-E261-4C07-97BB-6555E6007419}"/>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34" name="Google Shape;71;p13">
            <a:extLst>
              <a:ext uri="{FF2B5EF4-FFF2-40B4-BE49-F238E27FC236}">
                <a16:creationId xmlns:a16="http://schemas.microsoft.com/office/drawing/2014/main" id="{4E32C8A1-68F9-4661-B449-03C168FDE502}"/>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35" name="Google Shape;72;p13">
            <a:extLst>
              <a:ext uri="{FF2B5EF4-FFF2-40B4-BE49-F238E27FC236}">
                <a16:creationId xmlns:a16="http://schemas.microsoft.com/office/drawing/2014/main" id="{5D83B9D0-B5D3-4966-8EE9-C5B5411DFDDD}"/>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36" name="Google Shape;59;p13">
            <a:extLst>
              <a:ext uri="{FF2B5EF4-FFF2-40B4-BE49-F238E27FC236}">
                <a16:creationId xmlns:a16="http://schemas.microsoft.com/office/drawing/2014/main" id="{D5686439-D57A-442D-8005-A8D8B6374C71}"/>
              </a:ext>
            </a:extLst>
          </p:cNvPr>
          <p:cNvSpPr/>
          <p:nvPr/>
        </p:nvSpPr>
        <p:spPr>
          <a:xfrm>
            <a:off x="2180214" y="4509714"/>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0;p13">
            <a:extLst>
              <a:ext uri="{FF2B5EF4-FFF2-40B4-BE49-F238E27FC236}">
                <a16:creationId xmlns:a16="http://schemas.microsoft.com/office/drawing/2014/main" id="{97BBAF3A-2AD7-47E5-AA38-BF8B2AB60700}"/>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8;p13">
            <a:extLst>
              <a:ext uri="{FF2B5EF4-FFF2-40B4-BE49-F238E27FC236}">
                <a16:creationId xmlns:a16="http://schemas.microsoft.com/office/drawing/2014/main" id="{C696942C-9793-4992-B83B-1A342D698D4B}"/>
              </a:ext>
            </a:extLst>
          </p:cNvPr>
          <p:cNvSpPr/>
          <p:nvPr/>
        </p:nvSpPr>
        <p:spPr>
          <a:xfrm>
            <a:off x="7202090" y="4521196"/>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p13">
            <a:extLst>
              <a:ext uri="{FF2B5EF4-FFF2-40B4-BE49-F238E27FC236}">
                <a16:creationId xmlns:a16="http://schemas.microsoft.com/office/drawing/2014/main" id="{3BD524D3-C3F0-4B01-955B-86A059A4D6C1}"/>
              </a:ext>
            </a:extLst>
          </p:cNvPr>
          <p:cNvSpPr/>
          <p:nvPr/>
        </p:nvSpPr>
        <p:spPr>
          <a:xfrm>
            <a:off x="8404083" y="4509713"/>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2;p13">
            <a:extLst>
              <a:ext uri="{FF2B5EF4-FFF2-40B4-BE49-F238E27FC236}">
                <a16:creationId xmlns:a16="http://schemas.microsoft.com/office/drawing/2014/main" id="{BCDF698B-0928-4CFA-86DF-F2DBA7DC93FE}"/>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45" name="Google Shape;67;p13">
            <a:extLst>
              <a:ext uri="{FF2B5EF4-FFF2-40B4-BE49-F238E27FC236}">
                <a16:creationId xmlns:a16="http://schemas.microsoft.com/office/drawing/2014/main" id="{4264F150-1A72-BD47-9705-91EAAB614A81}"/>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Franklin Gothic"/>
                <a:ea typeface="Franklin Gothic"/>
                <a:cs typeface="Franklin Gothic"/>
                <a:sym typeface="Franklin Gothic"/>
              </a:rPr>
              <a:t>JAYLENE</a:t>
            </a:r>
            <a:endParaRPr sz="1200" b="1">
              <a:latin typeface="Franklin Gothic"/>
              <a:ea typeface="Franklin Gothic"/>
              <a:cs typeface="Franklin Gothic"/>
              <a:sym typeface="Franklin Gothic"/>
            </a:endParaRPr>
          </a:p>
        </p:txBody>
      </p:sp>
      <p:sp>
        <p:nvSpPr>
          <p:cNvPr id="27" name="Google Shape;651;p35">
            <a:extLst>
              <a:ext uri="{FF2B5EF4-FFF2-40B4-BE49-F238E27FC236}">
                <a16:creationId xmlns:a16="http://schemas.microsoft.com/office/drawing/2014/main" id="{B6C9DD84-4ED4-5146-8B70-4F62505A0827}"/>
              </a:ext>
            </a:extLst>
          </p:cNvPr>
          <p:cNvSpPr txBox="1"/>
          <p:nvPr/>
        </p:nvSpPr>
        <p:spPr>
          <a:xfrm>
            <a:off x="1491000" y="816850"/>
            <a:ext cx="6162000" cy="446100"/>
          </a:xfrm>
          <a:prstGeom prst="rect">
            <a:avLst/>
          </a:prstGeom>
          <a:noFill/>
          <a:ln>
            <a:noFill/>
          </a:ln>
        </p:spPr>
        <p:txBody>
          <a:bodyPr spcFirstLastPara="1" wrap="square" lIns="91425" tIns="91425" rIns="91425" bIns="91425" anchor="t" anchorCtr="0">
            <a:noAutofit/>
          </a:bodyPr>
          <a:lstStyle/>
          <a:p>
            <a:pPr algn="ctr"/>
            <a:r>
              <a:rPr lang="en" sz="1600" u="sng">
                <a:latin typeface="Franklin Gothic Medium" panose="020B0603020102020204" pitchFamily="34" charset="0"/>
                <a:ea typeface="Franklin Gothic"/>
                <a:cs typeface="Franklin Gothic"/>
                <a:sym typeface="Franklin Gothic"/>
              </a:rPr>
              <a:t>Finding </a:t>
            </a:r>
            <a:r>
              <a:rPr lang="en" sz="1600" u="sng">
                <a:latin typeface="Franklin Gothic Medium" panose="020B0603020102020204" pitchFamily="34" charset="0"/>
                <a:ea typeface="Franklin Gothic"/>
                <a:sym typeface="Franklin Gothic"/>
              </a:rPr>
              <a:t>frequent patterns of properties that results in malfunction</a:t>
            </a:r>
            <a:endParaRPr lang="en" sz="1600" u="sng">
              <a:latin typeface="Franklin Gothic Medium" panose="020B0603020102020204" pitchFamily="34" charset="0"/>
              <a:ea typeface="Franklin Gothic"/>
              <a:cs typeface="Franklin Gothic"/>
            </a:endParaRPr>
          </a:p>
        </p:txBody>
      </p:sp>
      <p:grpSp>
        <p:nvGrpSpPr>
          <p:cNvPr id="3" name="Group 2">
            <a:extLst>
              <a:ext uri="{FF2B5EF4-FFF2-40B4-BE49-F238E27FC236}">
                <a16:creationId xmlns:a16="http://schemas.microsoft.com/office/drawing/2014/main" id="{B64D58F3-7B22-5F4B-A4CD-1B2AAB515603}"/>
              </a:ext>
            </a:extLst>
          </p:cNvPr>
          <p:cNvGrpSpPr/>
          <p:nvPr/>
        </p:nvGrpSpPr>
        <p:grpSpPr>
          <a:xfrm>
            <a:off x="784078" y="1349378"/>
            <a:ext cx="7575845" cy="2881539"/>
            <a:chOff x="992893" y="1349378"/>
            <a:chExt cx="7575845" cy="2881539"/>
          </a:xfrm>
        </p:grpSpPr>
        <p:sp>
          <p:nvSpPr>
            <p:cNvPr id="43" name="Google Shape;653;p35">
              <a:extLst>
                <a:ext uri="{FF2B5EF4-FFF2-40B4-BE49-F238E27FC236}">
                  <a16:creationId xmlns:a16="http://schemas.microsoft.com/office/drawing/2014/main" id="{01FD3EE0-E65C-FB4D-A0B4-C41DC9BBEE5A}"/>
                </a:ext>
              </a:extLst>
            </p:cNvPr>
            <p:cNvSpPr txBox="1"/>
            <p:nvPr/>
          </p:nvSpPr>
          <p:spPr>
            <a:xfrm>
              <a:off x="5128452" y="1349378"/>
              <a:ext cx="3440286" cy="2881539"/>
            </a:xfrm>
            <a:prstGeom prst="rect">
              <a:avLst/>
            </a:prstGeom>
            <a:noFill/>
            <a:ln>
              <a:noFill/>
            </a:ln>
          </p:spPr>
          <p:txBody>
            <a:bodyPr spcFirstLastPara="1" wrap="square" lIns="91425" tIns="91425" rIns="91425" bIns="91425" anchor="t" anchorCtr="0">
              <a:noAutofit/>
            </a:bodyPr>
            <a:lstStyle/>
            <a:p>
              <a:pPr marL="457200" indent="-304800" algn="just">
                <a:lnSpc>
                  <a:spcPct val="115000"/>
                </a:lnSpc>
                <a:buSzPts val="1200"/>
                <a:buFont typeface="Franklin Gothic"/>
                <a:buChar char="●"/>
              </a:pPr>
              <a:r>
                <a:rPr lang="en-US" sz="1200" b="1" dirty="0">
                  <a:latin typeface="Franklin Gothic Medium" panose="020B0603020102020204" pitchFamily="34" charset="0"/>
                  <a:ea typeface="Franklin Gothic"/>
                </a:rPr>
                <a:t>Association rules</a:t>
              </a:r>
              <a:r>
                <a:rPr lang="en-US" sz="1200" dirty="0">
                  <a:latin typeface="Franklin Gothic Medium" panose="020B0603020102020204" pitchFamily="34" charset="0"/>
                  <a:ea typeface="Franklin Gothic"/>
                </a:rPr>
                <a:t>: Associations between features in the dataset and the common trends for when the chip has a detection</a:t>
              </a:r>
              <a:endParaRPr lang="en-US" sz="1200" dirty="0">
                <a:latin typeface="Franklin Gothic Medium" panose="020B0603020102020204" pitchFamily="34" charset="0"/>
                <a:ea typeface="Franklin Gothic"/>
                <a:sym typeface="Franklin Gothic"/>
              </a:endParaRPr>
            </a:p>
            <a:p>
              <a:pPr marL="457200" indent="-304800" algn="just">
                <a:lnSpc>
                  <a:spcPct val="114999"/>
                </a:lnSpc>
                <a:buSzPts val="1200"/>
                <a:buFont typeface="Franklin Gothic"/>
                <a:buChar char="●"/>
              </a:pPr>
              <a:endParaRPr lang="en-US" sz="1200" dirty="0">
                <a:latin typeface="Franklin Gothic Medium" panose="020B0603020102020204" pitchFamily="34" charset="0"/>
                <a:ea typeface="Franklin Gothic"/>
              </a:endParaRPr>
            </a:p>
            <a:p>
              <a:pPr marL="457200" indent="-304800" algn="just">
                <a:lnSpc>
                  <a:spcPct val="114999"/>
                </a:lnSpc>
                <a:buSzPts val="1200"/>
                <a:buFont typeface="Franklin Gothic"/>
                <a:buChar char="●"/>
              </a:pPr>
              <a:r>
                <a:rPr lang="en-US" sz="1200" b="1" dirty="0" err="1">
                  <a:latin typeface="Franklin Gothic Medium" panose="020B0603020102020204" pitchFamily="34" charset="0"/>
                  <a:ea typeface="Franklin Gothic"/>
                </a:rPr>
                <a:t>Apriori</a:t>
              </a:r>
              <a:r>
                <a:rPr lang="en-US" sz="1200" b="1" dirty="0">
                  <a:latin typeface="Franklin Gothic Medium" panose="020B0603020102020204" pitchFamily="34" charset="0"/>
                  <a:ea typeface="Franklin Gothic"/>
                </a:rPr>
                <a:t> algorithm</a:t>
              </a:r>
              <a:r>
                <a:rPr lang="en-US" sz="1200" dirty="0">
                  <a:latin typeface="Franklin Gothic Medium" panose="020B0603020102020204" pitchFamily="34" charset="0"/>
                  <a:ea typeface="Franklin Gothic"/>
                </a:rPr>
                <a:t> states that "if an itemset is frequent, then all of its subset must also be frequent"</a:t>
              </a:r>
            </a:p>
            <a:p>
              <a:pPr marL="457200" indent="-304800" algn="just">
                <a:lnSpc>
                  <a:spcPct val="114999"/>
                </a:lnSpc>
                <a:buSzPts val="1200"/>
                <a:buFont typeface="Franklin Gothic"/>
                <a:buChar char="●"/>
              </a:pPr>
              <a:endParaRPr lang="en-US" sz="1200" dirty="0">
                <a:latin typeface="Franklin Gothic Medium" panose="020B0603020102020204" pitchFamily="34" charset="0"/>
                <a:ea typeface="Franklin Gothic"/>
                <a:sym typeface="Franklin Gothic"/>
              </a:endParaRPr>
            </a:p>
            <a:p>
              <a:pPr marL="457200" indent="-304800" algn="just">
                <a:lnSpc>
                  <a:spcPct val="114999"/>
                </a:lnSpc>
                <a:buSzPts val="1200"/>
                <a:buFont typeface="Franklin Gothic"/>
                <a:buChar char="●"/>
              </a:pPr>
              <a:r>
                <a:rPr lang="en" sz="1200" b="1" dirty="0" err="1">
                  <a:latin typeface="Franklin Gothic Medium" panose="020B0603020102020204" pitchFamily="34" charset="0"/>
                  <a:ea typeface="Franklin Gothic"/>
                </a:rPr>
                <a:t>TwoKey</a:t>
              </a:r>
              <a:r>
                <a:rPr lang="en" sz="1200" b="1" dirty="0">
                  <a:latin typeface="Franklin Gothic Medium" panose="020B0603020102020204" pitchFamily="34" charset="0"/>
                  <a:ea typeface="Franklin Gothic"/>
                </a:rPr>
                <a:t> plot: </a:t>
              </a:r>
              <a:r>
                <a:rPr lang="en" sz="1200" dirty="0">
                  <a:latin typeface="Franklin Gothic Medium" panose="020B0603020102020204" pitchFamily="34" charset="0"/>
                  <a:ea typeface="Franklin Gothic"/>
                </a:rPr>
                <a:t>Displaying all discovered association rules at once to get a first overview of the distribution of confidence and support.</a:t>
              </a:r>
              <a:endParaRPr lang="en-US" sz="1200" dirty="0">
                <a:latin typeface="Franklin Gothic Medium" panose="020B0603020102020204" pitchFamily="34" charset="0"/>
                <a:ea typeface="Franklin Gothic"/>
              </a:endParaRPr>
            </a:p>
            <a:p>
              <a:pPr marL="457200" indent="-304800">
                <a:lnSpc>
                  <a:spcPct val="114999"/>
                </a:lnSpc>
                <a:buSzPts val="1200"/>
                <a:buFont typeface="Franklin Gothic"/>
                <a:buChar char="●"/>
              </a:pPr>
              <a:endParaRPr lang="en-US" sz="1200" dirty="0">
                <a:ea typeface="Franklin Gothic"/>
              </a:endParaRPr>
            </a:p>
            <a:p>
              <a:pPr marL="457200" indent="-304800">
                <a:lnSpc>
                  <a:spcPct val="114999"/>
                </a:lnSpc>
                <a:buSzPts val="1200"/>
                <a:buFont typeface="Franklin Gothic"/>
                <a:buChar char="●"/>
              </a:pPr>
              <a:endParaRPr lang="en-US" sz="1200" dirty="0">
                <a:ea typeface="Franklin Gothic"/>
              </a:endParaRPr>
            </a:p>
          </p:txBody>
        </p:sp>
        <p:pic>
          <p:nvPicPr>
            <p:cNvPr id="47" name="Picture 4" descr=".png">
              <a:extLst>
                <a:ext uri="{FF2B5EF4-FFF2-40B4-BE49-F238E27FC236}">
                  <a16:creationId xmlns:a16="http://schemas.microsoft.com/office/drawing/2014/main" id="{9DFF0A53-8211-414C-B945-1E22C4353703}"/>
                </a:ext>
              </a:extLst>
            </p:cNvPr>
            <p:cNvPicPr>
              <a:picLocks noChangeAspect="1"/>
            </p:cNvPicPr>
            <p:nvPr/>
          </p:nvPicPr>
          <p:blipFill>
            <a:blip r:embed="rId4"/>
            <a:stretch>
              <a:fillRect/>
            </a:stretch>
          </p:blipFill>
          <p:spPr>
            <a:xfrm>
              <a:off x="992893" y="1354819"/>
              <a:ext cx="4210333" cy="2598377"/>
            </a:xfrm>
            <a:prstGeom prst="rect">
              <a:avLst/>
            </a:prstGeom>
          </p:spPr>
        </p:pic>
      </p:grpSp>
    </p:spTree>
    <p:extLst>
      <p:ext uri="{BB962C8B-B14F-4D97-AF65-F5344CB8AC3E}">
        <p14:creationId xmlns:p14="http://schemas.microsoft.com/office/powerpoint/2010/main" val="3234133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p17"/>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173" name="Google Shape;173;p17"/>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7"/>
          <p:cNvSpPr txBox="1"/>
          <p:nvPr/>
        </p:nvSpPr>
        <p:spPr>
          <a:xfrm>
            <a:off x="46174" y="150652"/>
            <a:ext cx="8183425" cy="72869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b="1">
                <a:solidFill>
                  <a:srgbClr val="FFFFFF"/>
                </a:solidFill>
                <a:latin typeface="Work Sans"/>
                <a:ea typeface="Work Sans"/>
                <a:cs typeface="Work Sans"/>
                <a:sym typeface="Work Sans"/>
              </a:rPr>
              <a:t>ASSOCIATION RULES</a:t>
            </a:r>
            <a:endParaRPr sz="3500" b="1">
              <a:solidFill>
                <a:srgbClr val="FFFFFF"/>
              </a:solidFill>
              <a:latin typeface="Work Sans"/>
              <a:ea typeface="Work Sans"/>
              <a:cs typeface="Work Sans"/>
              <a:sym typeface="Work Sans"/>
            </a:endParaRPr>
          </a:p>
        </p:txBody>
      </p:sp>
      <p:pic>
        <p:nvPicPr>
          <p:cNvPr id="25" name="Picture 2" descr="Tesla logo and symbol, meaning, history, PNG">
            <a:extLst>
              <a:ext uri="{FF2B5EF4-FFF2-40B4-BE49-F238E27FC236}">
                <a16:creationId xmlns:a16="http://schemas.microsoft.com/office/drawing/2014/main" id="{4DB6DB3A-EAD6-41FF-8912-A007DBAE2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77;p14">
            <a:extLst>
              <a:ext uri="{FF2B5EF4-FFF2-40B4-BE49-F238E27FC236}">
                <a16:creationId xmlns:a16="http://schemas.microsoft.com/office/drawing/2014/main" id="{DDEB7E37-2C08-4232-9D0C-21AD12D8B882}"/>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7;p13">
            <a:extLst>
              <a:ext uri="{FF2B5EF4-FFF2-40B4-BE49-F238E27FC236}">
                <a16:creationId xmlns:a16="http://schemas.microsoft.com/office/drawing/2014/main" id="{B332FE51-BC0B-4D2C-ADDA-219BD96AF522}"/>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1;p13">
            <a:extLst>
              <a:ext uri="{FF2B5EF4-FFF2-40B4-BE49-F238E27FC236}">
                <a16:creationId xmlns:a16="http://schemas.microsoft.com/office/drawing/2014/main" id="{B165A67D-3AE6-447A-A8CD-36EFFABBEEA3}"/>
              </a:ext>
            </a:extLst>
          </p:cNvPr>
          <p:cNvSpPr/>
          <p:nvPr/>
        </p:nvSpPr>
        <p:spPr>
          <a:xfrm>
            <a:off x="5942783" y="4533200"/>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2;p13">
            <a:extLst>
              <a:ext uri="{FF2B5EF4-FFF2-40B4-BE49-F238E27FC236}">
                <a16:creationId xmlns:a16="http://schemas.microsoft.com/office/drawing/2014/main" id="{B8AF0E03-1FEF-4938-880D-A340262EDE5E}"/>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31" name="Google Shape;68;p13">
            <a:extLst>
              <a:ext uri="{FF2B5EF4-FFF2-40B4-BE49-F238E27FC236}">
                <a16:creationId xmlns:a16="http://schemas.microsoft.com/office/drawing/2014/main" id="{1A14BD0D-9688-453D-A0CD-B8666D32C204}"/>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9;p13">
            <a:extLst>
              <a:ext uri="{FF2B5EF4-FFF2-40B4-BE49-F238E27FC236}">
                <a16:creationId xmlns:a16="http://schemas.microsoft.com/office/drawing/2014/main" id="{8E1C8CA4-91A7-4568-88E3-81642FF572C8}"/>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33" name="Google Shape;70;p13">
            <a:extLst>
              <a:ext uri="{FF2B5EF4-FFF2-40B4-BE49-F238E27FC236}">
                <a16:creationId xmlns:a16="http://schemas.microsoft.com/office/drawing/2014/main" id="{4F29F735-E261-4C07-97BB-6555E6007419}"/>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34" name="Google Shape;71;p13">
            <a:extLst>
              <a:ext uri="{FF2B5EF4-FFF2-40B4-BE49-F238E27FC236}">
                <a16:creationId xmlns:a16="http://schemas.microsoft.com/office/drawing/2014/main" id="{4E32C8A1-68F9-4661-B449-03C168FDE502}"/>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35" name="Google Shape;72;p13">
            <a:extLst>
              <a:ext uri="{FF2B5EF4-FFF2-40B4-BE49-F238E27FC236}">
                <a16:creationId xmlns:a16="http://schemas.microsoft.com/office/drawing/2014/main" id="{5D83B9D0-B5D3-4966-8EE9-C5B5411DFDDD}"/>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36" name="Google Shape;59;p13">
            <a:extLst>
              <a:ext uri="{FF2B5EF4-FFF2-40B4-BE49-F238E27FC236}">
                <a16:creationId xmlns:a16="http://schemas.microsoft.com/office/drawing/2014/main" id="{D5686439-D57A-442D-8005-A8D8B6374C71}"/>
              </a:ext>
            </a:extLst>
          </p:cNvPr>
          <p:cNvSpPr/>
          <p:nvPr/>
        </p:nvSpPr>
        <p:spPr>
          <a:xfrm>
            <a:off x="2180214" y="4509714"/>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0;p13">
            <a:extLst>
              <a:ext uri="{FF2B5EF4-FFF2-40B4-BE49-F238E27FC236}">
                <a16:creationId xmlns:a16="http://schemas.microsoft.com/office/drawing/2014/main" id="{97BBAF3A-2AD7-47E5-AA38-BF8B2AB60700}"/>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8;p13">
            <a:extLst>
              <a:ext uri="{FF2B5EF4-FFF2-40B4-BE49-F238E27FC236}">
                <a16:creationId xmlns:a16="http://schemas.microsoft.com/office/drawing/2014/main" id="{C696942C-9793-4992-B83B-1A342D698D4B}"/>
              </a:ext>
            </a:extLst>
          </p:cNvPr>
          <p:cNvSpPr/>
          <p:nvPr/>
        </p:nvSpPr>
        <p:spPr>
          <a:xfrm>
            <a:off x="7202090" y="4521196"/>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p13">
            <a:extLst>
              <a:ext uri="{FF2B5EF4-FFF2-40B4-BE49-F238E27FC236}">
                <a16:creationId xmlns:a16="http://schemas.microsoft.com/office/drawing/2014/main" id="{3BD524D3-C3F0-4B01-955B-86A059A4D6C1}"/>
              </a:ext>
            </a:extLst>
          </p:cNvPr>
          <p:cNvSpPr/>
          <p:nvPr/>
        </p:nvSpPr>
        <p:spPr>
          <a:xfrm>
            <a:off x="8404083" y="4509713"/>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2;p13">
            <a:extLst>
              <a:ext uri="{FF2B5EF4-FFF2-40B4-BE49-F238E27FC236}">
                <a16:creationId xmlns:a16="http://schemas.microsoft.com/office/drawing/2014/main" id="{BCDF698B-0928-4CFA-86DF-F2DBA7DC93FE}"/>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45" name="Google Shape;67;p13">
            <a:extLst>
              <a:ext uri="{FF2B5EF4-FFF2-40B4-BE49-F238E27FC236}">
                <a16:creationId xmlns:a16="http://schemas.microsoft.com/office/drawing/2014/main" id="{4264F150-1A72-BD47-9705-91EAAB614A81}"/>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Franklin Gothic"/>
                <a:ea typeface="Franklin Gothic"/>
                <a:cs typeface="Franklin Gothic"/>
                <a:sym typeface="Franklin Gothic"/>
              </a:rPr>
              <a:t>JAYLENE</a:t>
            </a:r>
            <a:endParaRPr sz="1200" b="1">
              <a:latin typeface="Franklin Gothic"/>
              <a:ea typeface="Franklin Gothic"/>
              <a:cs typeface="Franklin Gothic"/>
              <a:sym typeface="Franklin Gothic"/>
            </a:endParaRPr>
          </a:p>
        </p:txBody>
      </p:sp>
      <p:sp>
        <p:nvSpPr>
          <p:cNvPr id="27" name="Google Shape;651;p35">
            <a:extLst>
              <a:ext uri="{FF2B5EF4-FFF2-40B4-BE49-F238E27FC236}">
                <a16:creationId xmlns:a16="http://schemas.microsoft.com/office/drawing/2014/main" id="{B6C9DD84-4ED4-5146-8B70-4F62505A0827}"/>
              </a:ext>
            </a:extLst>
          </p:cNvPr>
          <p:cNvSpPr txBox="1"/>
          <p:nvPr/>
        </p:nvSpPr>
        <p:spPr>
          <a:xfrm>
            <a:off x="1491000" y="816850"/>
            <a:ext cx="6162000" cy="446100"/>
          </a:xfrm>
          <a:prstGeom prst="rect">
            <a:avLst/>
          </a:prstGeom>
          <a:noFill/>
          <a:ln>
            <a:noFill/>
          </a:ln>
        </p:spPr>
        <p:txBody>
          <a:bodyPr spcFirstLastPara="1" wrap="square" lIns="91425" tIns="91425" rIns="91425" bIns="91425" anchor="t" anchorCtr="0">
            <a:noAutofit/>
          </a:bodyPr>
          <a:lstStyle/>
          <a:p>
            <a:pPr algn="ctr"/>
            <a:r>
              <a:rPr lang="en" sz="1600" u="sng">
                <a:latin typeface="Franklin Gothic Medium" panose="020B0603020102020204" pitchFamily="34" charset="0"/>
                <a:ea typeface="Franklin Gothic"/>
                <a:cs typeface="Franklin Gothic"/>
                <a:sym typeface="Franklin Gothic"/>
              </a:rPr>
              <a:t>Finding </a:t>
            </a:r>
            <a:r>
              <a:rPr lang="en" sz="1600" u="sng">
                <a:latin typeface="Franklin Gothic Medium" panose="020B0603020102020204" pitchFamily="34" charset="0"/>
                <a:ea typeface="Franklin Gothic"/>
                <a:sym typeface="Franklin Gothic"/>
              </a:rPr>
              <a:t>frequent patterns of properties that results in malfunction</a:t>
            </a:r>
            <a:endParaRPr lang="en" sz="1600" u="sng">
              <a:latin typeface="Franklin Gothic Medium" panose="020B0603020102020204" pitchFamily="34" charset="0"/>
              <a:ea typeface="Franklin Gothic"/>
              <a:cs typeface="Franklin Gothic"/>
            </a:endParaRPr>
          </a:p>
        </p:txBody>
      </p:sp>
      <p:pic>
        <p:nvPicPr>
          <p:cNvPr id="41" name="Picture 4" descr="Text&#10;&#10;Description automatically generated">
            <a:extLst>
              <a:ext uri="{FF2B5EF4-FFF2-40B4-BE49-F238E27FC236}">
                <a16:creationId xmlns:a16="http://schemas.microsoft.com/office/drawing/2014/main" id="{78E5E63F-D030-D240-962A-2C6026E86C7E}"/>
              </a:ext>
            </a:extLst>
          </p:cNvPr>
          <p:cNvPicPr>
            <a:picLocks noChangeAspect="1"/>
          </p:cNvPicPr>
          <p:nvPr/>
        </p:nvPicPr>
        <p:blipFill>
          <a:blip r:embed="rId4"/>
          <a:stretch>
            <a:fillRect/>
          </a:stretch>
        </p:blipFill>
        <p:spPr>
          <a:xfrm>
            <a:off x="136806" y="1557968"/>
            <a:ext cx="8870389" cy="1225160"/>
          </a:xfrm>
          <a:prstGeom prst="rect">
            <a:avLst/>
          </a:prstGeom>
        </p:spPr>
      </p:pic>
      <p:sp>
        <p:nvSpPr>
          <p:cNvPr id="42" name="Google Shape;653;p35">
            <a:extLst>
              <a:ext uri="{FF2B5EF4-FFF2-40B4-BE49-F238E27FC236}">
                <a16:creationId xmlns:a16="http://schemas.microsoft.com/office/drawing/2014/main" id="{97004534-32EA-0C4B-9217-F2681AD2944A}"/>
              </a:ext>
            </a:extLst>
          </p:cNvPr>
          <p:cNvSpPr txBox="1"/>
          <p:nvPr/>
        </p:nvSpPr>
        <p:spPr>
          <a:xfrm>
            <a:off x="386032" y="2895819"/>
            <a:ext cx="8479765" cy="1597210"/>
          </a:xfrm>
          <a:prstGeom prst="rect">
            <a:avLst/>
          </a:prstGeom>
          <a:noFill/>
          <a:ln>
            <a:noFill/>
          </a:ln>
        </p:spPr>
        <p:txBody>
          <a:bodyPr spcFirstLastPara="1" wrap="square" lIns="91425" tIns="91425" rIns="91425" bIns="91425" anchor="t" anchorCtr="0">
            <a:noAutofit/>
          </a:bodyPr>
          <a:lstStyle/>
          <a:p>
            <a:pPr marL="457200" indent="-304800">
              <a:lnSpc>
                <a:spcPct val="114999"/>
              </a:lnSpc>
              <a:buSzPts val="1200"/>
              <a:buFont typeface="Franklin Gothic"/>
              <a:buChar char="●"/>
            </a:pPr>
            <a:r>
              <a:rPr lang="en-SG" sz="1200">
                <a:latin typeface="Franklin Gothic Medium" panose="020B0603020102020204" pitchFamily="34" charset="0"/>
                <a:ea typeface="Arial" panose="020B0604020202020204" pitchFamily="34" charset="0"/>
              </a:rPr>
              <a:t>Lo</a:t>
            </a:r>
            <a:r>
              <a:rPr lang="en-SG" sz="1200">
                <a:effectLst/>
                <a:latin typeface="Franklin Gothic Medium" panose="020B0603020102020204" pitchFamily="34" charset="0"/>
                <a:ea typeface="Arial" panose="020B0604020202020204" pitchFamily="34" charset="0"/>
              </a:rPr>
              <a:t>ok out for the frequent patterns of properties that results in malfunction --&gt; We can reduce the production of chips with these properties or alert the sales department to not engage in the sales of these chips</a:t>
            </a:r>
            <a:endParaRPr lang="en-US" sz="1200">
              <a:latin typeface="Franklin Gothic Medium" panose="020B0603020102020204" pitchFamily="34" charset="0"/>
              <a:ea typeface="Franklin Gothic"/>
            </a:endParaRPr>
          </a:p>
          <a:p>
            <a:pPr marL="457200" indent="-304800">
              <a:lnSpc>
                <a:spcPct val="114999"/>
              </a:lnSpc>
              <a:buSzPts val="1200"/>
              <a:buFont typeface="Franklin Gothic"/>
              <a:buChar char="●"/>
            </a:pPr>
            <a:endParaRPr lang="en-US" sz="1200">
              <a:latin typeface="Franklin Gothic Medium" panose="020B0603020102020204" pitchFamily="34" charset="0"/>
              <a:ea typeface="Franklin Gothic"/>
            </a:endParaRPr>
          </a:p>
          <a:p>
            <a:pPr marL="457200" indent="-304800">
              <a:lnSpc>
                <a:spcPct val="114999"/>
              </a:lnSpc>
              <a:buSzPts val="1200"/>
              <a:buFont typeface="Franklin Gothic"/>
              <a:buChar char="●"/>
            </a:pPr>
            <a:r>
              <a:rPr lang="en-US" sz="1200">
                <a:latin typeface="Franklin Gothic Medium" panose="020B0603020102020204" pitchFamily="34" charset="0"/>
                <a:ea typeface="Franklin Gothic"/>
              </a:rPr>
              <a:t>Vice versa, we can look out for frequent patterns of properties that does not result in malfunction -&gt; </a:t>
            </a:r>
            <a:r>
              <a:rPr lang="en-SG" sz="1200">
                <a:latin typeface="Franklin Gothic Medium" panose="020B0603020102020204" pitchFamily="34" charset="0"/>
                <a:ea typeface="Franklin Gothic"/>
              </a:rPr>
              <a:t>W</a:t>
            </a:r>
            <a:r>
              <a:rPr lang="en-SG" sz="1200">
                <a:effectLst/>
                <a:latin typeface="Franklin Gothic Medium" panose="020B0603020102020204" pitchFamily="34" charset="0"/>
                <a:ea typeface="Arial" panose="020B0604020202020204" pitchFamily="34" charset="0"/>
              </a:rPr>
              <a:t>e can gain insights on what kind of chips should be manufactured and used for electric vehicles that can significantly reduce malfunction</a:t>
            </a:r>
            <a:endParaRPr lang="en-US" sz="1200">
              <a:latin typeface="Franklin Gothic Medium" panose="020B0603020102020204" pitchFamily="34" charset="0"/>
              <a:ea typeface="Franklin Gothic"/>
            </a:endParaRPr>
          </a:p>
        </p:txBody>
      </p:sp>
      <p:sp>
        <p:nvSpPr>
          <p:cNvPr id="2" name="TextBox 1">
            <a:extLst>
              <a:ext uri="{FF2B5EF4-FFF2-40B4-BE49-F238E27FC236}">
                <a16:creationId xmlns:a16="http://schemas.microsoft.com/office/drawing/2014/main" id="{21057378-DB8A-5249-95E0-7B5EFBE5BBBD}"/>
              </a:ext>
            </a:extLst>
          </p:cNvPr>
          <p:cNvSpPr txBox="1"/>
          <p:nvPr/>
        </p:nvSpPr>
        <p:spPr>
          <a:xfrm>
            <a:off x="66515" y="1300099"/>
            <a:ext cx="2694969" cy="492443"/>
          </a:xfrm>
          <a:prstGeom prst="rect">
            <a:avLst/>
          </a:prstGeom>
          <a:noFill/>
        </p:spPr>
        <p:txBody>
          <a:bodyPr wrap="none" rtlCol="0">
            <a:spAutoFit/>
          </a:bodyPr>
          <a:lstStyle/>
          <a:p>
            <a:r>
              <a:rPr lang="en-US" sz="1200">
                <a:latin typeface="Franklin Gothic Medium" panose="020B0603020102020204" pitchFamily="34" charset="0"/>
              </a:rPr>
              <a:t>Top 5 highest confidence rules mined:</a:t>
            </a:r>
          </a:p>
          <a:p>
            <a:endParaRPr lang="en-US"/>
          </a:p>
        </p:txBody>
      </p:sp>
    </p:spTree>
    <p:extLst>
      <p:ext uri="{BB962C8B-B14F-4D97-AF65-F5344CB8AC3E}">
        <p14:creationId xmlns:p14="http://schemas.microsoft.com/office/powerpoint/2010/main" val="3869902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p17"/>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173" name="Google Shape;173;p17"/>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7"/>
          <p:cNvSpPr txBox="1"/>
          <p:nvPr/>
        </p:nvSpPr>
        <p:spPr>
          <a:xfrm>
            <a:off x="46174" y="150652"/>
            <a:ext cx="8183425" cy="72869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b="1">
                <a:solidFill>
                  <a:srgbClr val="FFFFFF"/>
                </a:solidFill>
                <a:latin typeface="Work Sans"/>
                <a:ea typeface="Work Sans"/>
                <a:cs typeface="Work Sans"/>
                <a:sym typeface="Work Sans"/>
              </a:rPr>
              <a:t>OUTPUT CLASS IMBALANCE</a:t>
            </a:r>
            <a:endParaRPr sz="3500" b="1">
              <a:solidFill>
                <a:srgbClr val="FFFFFF"/>
              </a:solidFill>
              <a:latin typeface="Work Sans"/>
              <a:ea typeface="Work Sans"/>
              <a:cs typeface="Work Sans"/>
              <a:sym typeface="Work Sans"/>
            </a:endParaRPr>
          </a:p>
        </p:txBody>
      </p:sp>
      <p:pic>
        <p:nvPicPr>
          <p:cNvPr id="25" name="Picture 2" descr="Tesla logo and symbol, meaning, history, PNG">
            <a:extLst>
              <a:ext uri="{FF2B5EF4-FFF2-40B4-BE49-F238E27FC236}">
                <a16:creationId xmlns:a16="http://schemas.microsoft.com/office/drawing/2014/main" id="{4DB6DB3A-EAD6-41FF-8912-A007DBAE2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77;p14">
            <a:extLst>
              <a:ext uri="{FF2B5EF4-FFF2-40B4-BE49-F238E27FC236}">
                <a16:creationId xmlns:a16="http://schemas.microsoft.com/office/drawing/2014/main" id="{DDEB7E37-2C08-4232-9D0C-21AD12D8B882}"/>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7;p13">
            <a:extLst>
              <a:ext uri="{FF2B5EF4-FFF2-40B4-BE49-F238E27FC236}">
                <a16:creationId xmlns:a16="http://schemas.microsoft.com/office/drawing/2014/main" id="{B332FE51-BC0B-4D2C-ADDA-219BD96AF522}"/>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1;p13">
            <a:extLst>
              <a:ext uri="{FF2B5EF4-FFF2-40B4-BE49-F238E27FC236}">
                <a16:creationId xmlns:a16="http://schemas.microsoft.com/office/drawing/2014/main" id="{B165A67D-3AE6-447A-A8CD-36EFFABBEEA3}"/>
              </a:ext>
            </a:extLst>
          </p:cNvPr>
          <p:cNvSpPr/>
          <p:nvPr/>
        </p:nvSpPr>
        <p:spPr>
          <a:xfrm>
            <a:off x="5942783" y="4533200"/>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2;p13">
            <a:extLst>
              <a:ext uri="{FF2B5EF4-FFF2-40B4-BE49-F238E27FC236}">
                <a16:creationId xmlns:a16="http://schemas.microsoft.com/office/drawing/2014/main" id="{B8AF0E03-1FEF-4938-880D-A340262EDE5E}"/>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31" name="Google Shape;68;p13">
            <a:extLst>
              <a:ext uri="{FF2B5EF4-FFF2-40B4-BE49-F238E27FC236}">
                <a16:creationId xmlns:a16="http://schemas.microsoft.com/office/drawing/2014/main" id="{1A14BD0D-9688-453D-A0CD-B8666D32C204}"/>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9;p13">
            <a:extLst>
              <a:ext uri="{FF2B5EF4-FFF2-40B4-BE49-F238E27FC236}">
                <a16:creationId xmlns:a16="http://schemas.microsoft.com/office/drawing/2014/main" id="{8E1C8CA4-91A7-4568-88E3-81642FF572C8}"/>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33" name="Google Shape;70;p13">
            <a:extLst>
              <a:ext uri="{FF2B5EF4-FFF2-40B4-BE49-F238E27FC236}">
                <a16:creationId xmlns:a16="http://schemas.microsoft.com/office/drawing/2014/main" id="{4F29F735-E261-4C07-97BB-6555E6007419}"/>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34" name="Google Shape;71;p13">
            <a:extLst>
              <a:ext uri="{FF2B5EF4-FFF2-40B4-BE49-F238E27FC236}">
                <a16:creationId xmlns:a16="http://schemas.microsoft.com/office/drawing/2014/main" id="{4E32C8A1-68F9-4661-B449-03C168FDE502}"/>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35" name="Google Shape;72;p13">
            <a:extLst>
              <a:ext uri="{FF2B5EF4-FFF2-40B4-BE49-F238E27FC236}">
                <a16:creationId xmlns:a16="http://schemas.microsoft.com/office/drawing/2014/main" id="{5D83B9D0-B5D3-4966-8EE9-C5B5411DFDDD}"/>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36" name="Google Shape;59;p13">
            <a:extLst>
              <a:ext uri="{FF2B5EF4-FFF2-40B4-BE49-F238E27FC236}">
                <a16:creationId xmlns:a16="http://schemas.microsoft.com/office/drawing/2014/main" id="{D5686439-D57A-442D-8005-A8D8B6374C71}"/>
              </a:ext>
            </a:extLst>
          </p:cNvPr>
          <p:cNvSpPr/>
          <p:nvPr/>
        </p:nvSpPr>
        <p:spPr>
          <a:xfrm>
            <a:off x="2180214" y="4509714"/>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0;p13">
            <a:extLst>
              <a:ext uri="{FF2B5EF4-FFF2-40B4-BE49-F238E27FC236}">
                <a16:creationId xmlns:a16="http://schemas.microsoft.com/office/drawing/2014/main" id="{97BBAF3A-2AD7-47E5-AA38-BF8B2AB60700}"/>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8;p13">
            <a:extLst>
              <a:ext uri="{FF2B5EF4-FFF2-40B4-BE49-F238E27FC236}">
                <a16:creationId xmlns:a16="http://schemas.microsoft.com/office/drawing/2014/main" id="{C696942C-9793-4992-B83B-1A342D698D4B}"/>
              </a:ext>
            </a:extLst>
          </p:cNvPr>
          <p:cNvSpPr/>
          <p:nvPr/>
        </p:nvSpPr>
        <p:spPr>
          <a:xfrm>
            <a:off x="7202090" y="4521196"/>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p13">
            <a:extLst>
              <a:ext uri="{FF2B5EF4-FFF2-40B4-BE49-F238E27FC236}">
                <a16:creationId xmlns:a16="http://schemas.microsoft.com/office/drawing/2014/main" id="{3BD524D3-C3F0-4B01-955B-86A059A4D6C1}"/>
              </a:ext>
            </a:extLst>
          </p:cNvPr>
          <p:cNvSpPr/>
          <p:nvPr/>
        </p:nvSpPr>
        <p:spPr>
          <a:xfrm>
            <a:off x="8404083" y="4509713"/>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2;p13">
            <a:extLst>
              <a:ext uri="{FF2B5EF4-FFF2-40B4-BE49-F238E27FC236}">
                <a16:creationId xmlns:a16="http://schemas.microsoft.com/office/drawing/2014/main" id="{BCDF698B-0928-4CFA-86DF-F2DBA7DC93FE}"/>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45" name="Google Shape;67;p13">
            <a:extLst>
              <a:ext uri="{FF2B5EF4-FFF2-40B4-BE49-F238E27FC236}">
                <a16:creationId xmlns:a16="http://schemas.microsoft.com/office/drawing/2014/main" id="{4264F150-1A72-BD47-9705-91EAAB614A81}"/>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Franklin Gothic"/>
                <a:ea typeface="Franklin Gothic"/>
                <a:cs typeface="Franklin Gothic"/>
                <a:sym typeface="Franklin Gothic"/>
              </a:rPr>
              <a:t>JAYLENE</a:t>
            </a:r>
            <a:endParaRPr sz="1200" b="1">
              <a:latin typeface="Franklin Gothic"/>
              <a:ea typeface="Franklin Gothic"/>
              <a:cs typeface="Franklin Gothic"/>
              <a:sym typeface="Franklin Gothic"/>
            </a:endParaRPr>
          </a:p>
        </p:txBody>
      </p:sp>
      <p:sp>
        <p:nvSpPr>
          <p:cNvPr id="43" name="Google Shape;700;p37">
            <a:extLst>
              <a:ext uri="{FF2B5EF4-FFF2-40B4-BE49-F238E27FC236}">
                <a16:creationId xmlns:a16="http://schemas.microsoft.com/office/drawing/2014/main" id="{C88F19B8-7908-E141-95DE-2FF4A800CA5C}"/>
              </a:ext>
            </a:extLst>
          </p:cNvPr>
          <p:cNvSpPr txBox="1"/>
          <p:nvPr/>
        </p:nvSpPr>
        <p:spPr>
          <a:xfrm>
            <a:off x="1491000" y="858050"/>
            <a:ext cx="6162000" cy="446100"/>
          </a:xfrm>
          <a:prstGeom prst="rect">
            <a:avLst/>
          </a:prstGeom>
          <a:noFill/>
          <a:ln>
            <a:noFill/>
          </a:ln>
        </p:spPr>
        <p:txBody>
          <a:bodyPr spcFirstLastPara="1" wrap="square" lIns="91425" tIns="91425" rIns="91425" bIns="91425" anchor="t" anchorCtr="0">
            <a:noAutofit/>
          </a:bodyPr>
          <a:lstStyle/>
          <a:p>
            <a:pPr algn="ctr"/>
            <a:r>
              <a:rPr lang="en" sz="1600" b="1" u="sng">
                <a:latin typeface="Franklin Gothic"/>
                <a:ea typeface="Franklin Gothic"/>
                <a:cs typeface="Franklin Gothic"/>
                <a:sym typeface="Franklin Gothic"/>
              </a:rPr>
              <a:t>Synthetic Minority Oversampling Technique (SMOTE)</a:t>
            </a:r>
            <a:endParaRPr sz="1600" b="1" u="sng">
              <a:latin typeface="Franklin Gothic"/>
              <a:ea typeface="Franklin Gothic"/>
              <a:cs typeface="Franklin Gothic"/>
              <a:sym typeface="Franklin Gothic"/>
            </a:endParaRPr>
          </a:p>
        </p:txBody>
      </p:sp>
      <p:sp>
        <p:nvSpPr>
          <p:cNvPr id="46" name="Google Shape;703;p37">
            <a:extLst>
              <a:ext uri="{FF2B5EF4-FFF2-40B4-BE49-F238E27FC236}">
                <a16:creationId xmlns:a16="http://schemas.microsoft.com/office/drawing/2014/main" id="{D197CCC9-E3B8-1F47-A8F5-05C929C13326}"/>
              </a:ext>
            </a:extLst>
          </p:cNvPr>
          <p:cNvSpPr txBox="1"/>
          <p:nvPr/>
        </p:nvSpPr>
        <p:spPr>
          <a:xfrm>
            <a:off x="4953987" y="1719789"/>
            <a:ext cx="3797843" cy="1964983"/>
          </a:xfrm>
          <a:prstGeom prst="rect">
            <a:avLst/>
          </a:prstGeom>
          <a:noFill/>
          <a:ln>
            <a:noFill/>
          </a:ln>
        </p:spPr>
        <p:txBody>
          <a:bodyPr spcFirstLastPara="1" wrap="square" lIns="91425" tIns="91425" rIns="91425" bIns="91425" anchor="t" anchorCtr="0">
            <a:noAutofit/>
          </a:bodyPr>
          <a:lstStyle/>
          <a:p>
            <a:pPr marL="457200" indent="-304800" algn="just">
              <a:lnSpc>
                <a:spcPct val="115000"/>
              </a:lnSpc>
              <a:buSzPts val="1200"/>
              <a:buFont typeface="Franklin Gothic"/>
              <a:buChar char="●"/>
            </a:pPr>
            <a:r>
              <a:rPr lang="en" sz="1200">
                <a:latin typeface="Franklin Gothic"/>
                <a:ea typeface="Franklin Gothic"/>
                <a:cs typeface="Franklin Gothic"/>
                <a:sym typeface="Franklin Gothic"/>
              </a:rPr>
              <a:t>Automate checking  of output variable and </a:t>
            </a:r>
            <a:r>
              <a:rPr lang="en" sz="1200" err="1">
                <a:latin typeface="Franklin Gothic"/>
                <a:ea typeface="Franklin Gothic"/>
                <a:cs typeface="Franklin Gothic"/>
                <a:sym typeface="Franklin Gothic"/>
              </a:rPr>
              <a:t>utilised</a:t>
            </a:r>
            <a:r>
              <a:rPr lang="en" sz="1200">
                <a:latin typeface="Franklin Gothic"/>
                <a:ea typeface="Franklin Gothic"/>
                <a:cs typeface="Franklin Gothic"/>
                <a:sym typeface="Franklin Gothic"/>
              </a:rPr>
              <a:t> Synthetic Minority Oversampling Technique (SMOTE) to generate synthetic examples for minority binary class, resolving the problem of class imbalance</a:t>
            </a:r>
            <a:endParaRPr lang="en-US" sz="1200">
              <a:latin typeface="Franklin Gothic"/>
              <a:ea typeface="Franklin Gothic"/>
              <a:cs typeface="Franklin Gothic"/>
            </a:endParaRPr>
          </a:p>
        </p:txBody>
      </p:sp>
      <p:grpSp>
        <p:nvGrpSpPr>
          <p:cNvPr id="3" name="Group 2">
            <a:extLst>
              <a:ext uri="{FF2B5EF4-FFF2-40B4-BE49-F238E27FC236}">
                <a16:creationId xmlns:a16="http://schemas.microsoft.com/office/drawing/2014/main" id="{8D0127B9-4468-9440-950A-FEBF5093F18E}"/>
              </a:ext>
            </a:extLst>
          </p:cNvPr>
          <p:cNvGrpSpPr/>
          <p:nvPr/>
        </p:nvGrpSpPr>
        <p:grpSpPr>
          <a:xfrm>
            <a:off x="277687" y="1649929"/>
            <a:ext cx="4372400" cy="2512396"/>
            <a:chOff x="651062" y="1430456"/>
            <a:chExt cx="4372400" cy="2512396"/>
          </a:xfrm>
        </p:grpSpPr>
        <p:pic>
          <p:nvPicPr>
            <p:cNvPr id="44" name="Google Shape;701;p37">
              <a:extLst>
                <a:ext uri="{FF2B5EF4-FFF2-40B4-BE49-F238E27FC236}">
                  <a16:creationId xmlns:a16="http://schemas.microsoft.com/office/drawing/2014/main" id="{F53AF71C-55CC-4646-A226-32EA6CA97E34}"/>
                </a:ext>
              </a:extLst>
            </p:cNvPr>
            <p:cNvPicPr preferRelativeResize="0"/>
            <p:nvPr/>
          </p:nvPicPr>
          <p:blipFill rotWithShape="1">
            <a:blip r:embed="rId4">
              <a:alphaModFix/>
            </a:blip>
            <a:srcRect t="6383"/>
            <a:stretch/>
          </p:blipFill>
          <p:spPr>
            <a:xfrm>
              <a:off x="893913" y="1689839"/>
              <a:ext cx="3886699" cy="2253013"/>
            </a:xfrm>
            <a:prstGeom prst="rect">
              <a:avLst/>
            </a:prstGeom>
            <a:noFill/>
            <a:ln>
              <a:noFill/>
            </a:ln>
          </p:spPr>
        </p:pic>
        <p:sp>
          <p:nvSpPr>
            <p:cNvPr id="47" name="TextBox 46">
              <a:extLst>
                <a:ext uri="{FF2B5EF4-FFF2-40B4-BE49-F238E27FC236}">
                  <a16:creationId xmlns:a16="http://schemas.microsoft.com/office/drawing/2014/main" id="{37B1CFFC-B89D-CA46-95D2-2E09608E2204}"/>
                </a:ext>
              </a:extLst>
            </p:cNvPr>
            <p:cNvSpPr txBox="1"/>
            <p:nvPr/>
          </p:nvSpPr>
          <p:spPr>
            <a:xfrm>
              <a:off x="651062" y="1430456"/>
              <a:ext cx="43724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a:t>Frequency by </a:t>
              </a:r>
              <a:r>
                <a:rPr lang="en-US" sz="1050" err="1"/>
                <a:t>HasDetections</a:t>
              </a:r>
              <a:r>
                <a:rPr lang="en-US" sz="1050"/>
                <a:t> – Is there a malfunction in the chip?</a:t>
              </a:r>
            </a:p>
          </p:txBody>
        </p:sp>
      </p:grpSp>
      <p:sp>
        <p:nvSpPr>
          <p:cNvPr id="48" name="TextBox 47">
            <a:extLst>
              <a:ext uri="{FF2B5EF4-FFF2-40B4-BE49-F238E27FC236}">
                <a16:creationId xmlns:a16="http://schemas.microsoft.com/office/drawing/2014/main" id="{5F17FF1D-3243-F94C-AA6D-83F54C4EDFE4}"/>
              </a:ext>
            </a:extLst>
          </p:cNvPr>
          <p:cNvSpPr txBox="1"/>
          <p:nvPr/>
        </p:nvSpPr>
        <p:spPr>
          <a:xfrm>
            <a:off x="277687" y="1315045"/>
            <a:ext cx="43724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latin typeface="Franklin Gothic Medium" panose="020B0603020102020204" pitchFamily="34" charset="0"/>
              </a:rPr>
              <a:t>Example of an imbalanced dataset we do not want:</a:t>
            </a:r>
          </a:p>
        </p:txBody>
      </p:sp>
      <p:sp>
        <p:nvSpPr>
          <p:cNvPr id="49" name="TextBox 48">
            <a:extLst>
              <a:ext uri="{FF2B5EF4-FFF2-40B4-BE49-F238E27FC236}">
                <a16:creationId xmlns:a16="http://schemas.microsoft.com/office/drawing/2014/main" id="{5AAC0A0C-2626-BD47-A058-AFD16A421D18}"/>
              </a:ext>
            </a:extLst>
          </p:cNvPr>
          <p:cNvSpPr txBox="1"/>
          <p:nvPr/>
        </p:nvSpPr>
        <p:spPr>
          <a:xfrm>
            <a:off x="4650087" y="1330485"/>
            <a:ext cx="43724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latin typeface="Franklin Gothic Medium" panose="020B0603020102020204" pitchFamily="34" charset="0"/>
              </a:rPr>
              <a:t>Solution: SMOTE</a:t>
            </a:r>
          </a:p>
        </p:txBody>
      </p:sp>
    </p:spTree>
    <p:extLst>
      <p:ext uri="{BB962C8B-B14F-4D97-AF65-F5344CB8AC3E}">
        <p14:creationId xmlns:p14="http://schemas.microsoft.com/office/powerpoint/2010/main" val="352130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75" name="Google Shape;975;p48"/>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976" name="Google Shape;976;p48"/>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4" name="Google Shape;984;p48"/>
          <p:cNvPicPr preferRelativeResize="0"/>
          <p:nvPr/>
        </p:nvPicPr>
        <p:blipFill>
          <a:blip r:embed="rId3"/>
          <a:srcRect/>
          <a:stretch/>
        </p:blipFill>
        <p:spPr>
          <a:xfrm>
            <a:off x="759103" y="1131746"/>
            <a:ext cx="3710449" cy="2589657"/>
          </a:xfrm>
          <a:prstGeom prst="rect">
            <a:avLst/>
          </a:prstGeom>
          <a:noFill/>
          <a:ln>
            <a:noFill/>
          </a:ln>
        </p:spPr>
      </p:pic>
      <p:sp>
        <p:nvSpPr>
          <p:cNvPr id="986" name="Google Shape;986;p48"/>
          <p:cNvSpPr txBox="1"/>
          <p:nvPr/>
        </p:nvSpPr>
        <p:spPr>
          <a:xfrm>
            <a:off x="5270771" y="1282515"/>
            <a:ext cx="3480900" cy="3055861"/>
          </a:xfrm>
          <a:prstGeom prst="rect">
            <a:avLst/>
          </a:prstGeom>
          <a:noFill/>
          <a:ln>
            <a:noFill/>
          </a:ln>
        </p:spPr>
        <p:txBody>
          <a:bodyPr spcFirstLastPara="1" wrap="square" lIns="91425" tIns="91425" rIns="91425" bIns="91425" anchor="t" anchorCtr="0">
            <a:noAutofit/>
          </a:bodyPr>
          <a:lstStyle/>
          <a:p>
            <a:pPr marL="457200" indent="-317500" algn="just">
              <a:buSzPts val="1400"/>
              <a:buFont typeface="Franklin Gothic"/>
              <a:buChar char="●"/>
            </a:pPr>
            <a:r>
              <a:rPr lang="en">
                <a:latin typeface="Franklin Gothic"/>
                <a:ea typeface="Franklin Gothic"/>
                <a:cs typeface="Franklin Gothic"/>
              </a:rPr>
              <a:t>Model complexity = number of features in the model</a:t>
            </a:r>
            <a:endParaRPr lang="en">
              <a:latin typeface="Franklin Gothic"/>
              <a:ea typeface="Franklin Gothic"/>
              <a:cs typeface="Franklin Gothic"/>
              <a:sym typeface="Franklin Gothic"/>
            </a:endParaRPr>
          </a:p>
          <a:p>
            <a:pPr marL="139700" algn="just">
              <a:buSzPts val="1400"/>
            </a:pPr>
            <a:endParaRPr lang="en">
              <a:latin typeface="Franklin Gothic"/>
              <a:ea typeface="Franklin Gothic"/>
              <a:cs typeface="Franklin Gothic"/>
            </a:endParaRPr>
          </a:p>
          <a:p>
            <a:pPr marL="457200" lvl="0" indent="-317500" algn="just">
              <a:spcBef>
                <a:spcPts val="0"/>
              </a:spcBef>
              <a:spcAft>
                <a:spcPts val="0"/>
              </a:spcAft>
              <a:buSzPts val="1400"/>
              <a:buFont typeface="Franklin Gothic"/>
              <a:buChar char="●"/>
            </a:pPr>
            <a:r>
              <a:rPr lang="en">
                <a:latin typeface="Franklin Gothic"/>
                <a:ea typeface="Franklin Gothic"/>
                <a:cs typeface="Franklin Gothic"/>
                <a:sym typeface="Franklin Gothic"/>
              </a:rPr>
              <a:t>Boruta uses a wrapper method that iteratively compares importance of attributes with importance of shadow attributes, created by shuffling original ones.</a:t>
            </a:r>
          </a:p>
          <a:p>
            <a:pPr marL="457200" indent="-317500" algn="just">
              <a:buSzPts val="1400"/>
              <a:buFont typeface="Franklin Gothic"/>
              <a:buChar char="●"/>
            </a:pPr>
            <a:endParaRPr lang="en">
              <a:latin typeface="Franklin Gothic"/>
              <a:ea typeface="Franklin Gothic"/>
              <a:cs typeface="Franklin Gothic"/>
            </a:endParaRPr>
          </a:p>
          <a:p>
            <a:pPr marL="457200" indent="-317500" algn="just">
              <a:buSzPts val="1400"/>
              <a:buFont typeface="Franklin Gothic"/>
              <a:buChar char="●"/>
            </a:pPr>
            <a:r>
              <a:rPr lang="en">
                <a:latin typeface="Franklin Gothic"/>
                <a:ea typeface="Franklin Gothic"/>
              </a:rPr>
              <a:t>Follows an all-relevant feature selection method where it captures all features which are in some circumstances relevant to the outcome variable</a:t>
            </a:r>
            <a:endParaRPr lang="en">
              <a:latin typeface="Franklin Gothic"/>
              <a:ea typeface="Franklin Gothic"/>
              <a:cs typeface="Franklin Gothic"/>
            </a:endParaRPr>
          </a:p>
          <a:p>
            <a:pPr marL="457200" indent="-317500" algn="just">
              <a:buSzPts val="1400"/>
              <a:buFont typeface="Franklin Gothic"/>
              <a:buChar char="●"/>
            </a:pPr>
            <a:endParaRPr lang="en">
              <a:latin typeface="Franklin Gothic"/>
              <a:ea typeface="Franklin Gothic"/>
              <a:cs typeface="Franklin Gothic"/>
            </a:endParaRPr>
          </a:p>
        </p:txBody>
      </p:sp>
      <p:sp>
        <p:nvSpPr>
          <p:cNvPr id="3" name="Google Shape;700;p37">
            <a:extLst>
              <a:ext uri="{FF2B5EF4-FFF2-40B4-BE49-F238E27FC236}">
                <a16:creationId xmlns:a16="http://schemas.microsoft.com/office/drawing/2014/main" id="{599D6C31-79BB-4ABD-842E-844483B4BF92}"/>
              </a:ext>
            </a:extLst>
          </p:cNvPr>
          <p:cNvSpPr txBox="1"/>
          <p:nvPr/>
        </p:nvSpPr>
        <p:spPr>
          <a:xfrm>
            <a:off x="1491000" y="858050"/>
            <a:ext cx="6162000" cy="446100"/>
          </a:xfrm>
          <a:prstGeom prst="rect">
            <a:avLst/>
          </a:prstGeom>
          <a:noFill/>
          <a:ln>
            <a:noFill/>
          </a:ln>
        </p:spPr>
        <p:txBody>
          <a:bodyPr spcFirstLastPara="1" wrap="square" lIns="91425" tIns="91425" rIns="91425" bIns="91425" anchor="t" anchorCtr="0">
            <a:noAutofit/>
          </a:bodyPr>
          <a:lstStyle/>
          <a:p>
            <a:pPr algn="ctr"/>
            <a:r>
              <a:rPr lang="en" sz="1600" b="1" u="sng">
                <a:latin typeface="Franklin Gothic"/>
                <a:ea typeface="Franklin Gothic"/>
                <a:cs typeface="Franklin Gothic"/>
                <a:sym typeface="Franklin Gothic"/>
              </a:rPr>
              <a:t>Reducing model complexity using Boruta</a:t>
            </a:r>
            <a:endParaRPr sz="1600" b="1" u="sng">
              <a:latin typeface="Franklin Gothic"/>
              <a:ea typeface="Franklin Gothic"/>
              <a:cs typeface="Franklin Gothic"/>
              <a:sym typeface="Franklin Gothic"/>
            </a:endParaRPr>
          </a:p>
        </p:txBody>
      </p:sp>
      <p:sp>
        <p:nvSpPr>
          <p:cNvPr id="24" name="Google Shape;165;p17">
            <a:extLst>
              <a:ext uri="{FF2B5EF4-FFF2-40B4-BE49-F238E27FC236}">
                <a16:creationId xmlns:a16="http://schemas.microsoft.com/office/drawing/2014/main" id="{78EDE414-9032-5747-BC9E-3A8531E37684}"/>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7;p14">
            <a:extLst>
              <a:ext uri="{FF2B5EF4-FFF2-40B4-BE49-F238E27FC236}">
                <a16:creationId xmlns:a16="http://schemas.microsoft.com/office/drawing/2014/main" id="{6F9AC2D5-BBCC-6641-8709-B4577D12A3F2}"/>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7;p13">
            <a:extLst>
              <a:ext uri="{FF2B5EF4-FFF2-40B4-BE49-F238E27FC236}">
                <a16:creationId xmlns:a16="http://schemas.microsoft.com/office/drawing/2014/main" id="{9F29E6B4-3D45-3C44-94AD-B6E2F1B5C8E0}"/>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1;p13">
            <a:extLst>
              <a:ext uri="{FF2B5EF4-FFF2-40B4-BE49-F238E27FC236}">
                <a16:creationId xmlns:a16="http://schemas.microsoft.com/office/drawing/2014/main" id="{D658DDBC-0934-2D4F-A74E-D1315659E0D7}"/>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2;p13">
            <a:extLst>
              <a:ext uri="{FF2B5EF4-FFF2-40B4-BE49-F238E27FC236}">
                <a16:creationId xmlns:a16="http://schemas.microsoft.com/office/drawing/2014/main" id="{467D4D73-FAB8-384A-9FD8-524B16E157E0}"/>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29" name="Google Shape;68;p13">
            <a:extLst>
              <a:ext uri="{FF2B5EF4-FFF2-40B4-BE49-F238E27FC236}">
                <a16:creationId xmlns:a16="http://schemas.microsoft.com/office/drawing/2014/main" id="{80B96080-AC19-F743-BC47-14D0BB3BAFAE}"/>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9;p13">
            <a:extLst>
              <a:ext uri="{FF2B5EF4-FFF2-40B4-BE49-F238E27FC236}">
                <a16:creationId xmlns:a16="http://schemas.microsoft.com/office/drawing/2014/main" id="{F2D7EC5A-7E51-C345-B2DD-99D6F5CDB131}"/>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31" name="Google Shape;70;p13">
            <a:extLst>
              <a:ext uri="{FF2B5EF4-FFF2-40B4-BE49-F238E27FC236}">
                <a16:creationId xmlns:a16="http://schemas.microsoft.com/office/drawing/2014/main" id="{44E6AF84-A391-EE46-A0BD-98B0E475FB3D}"/>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32" name="Google Shape;71;p13">
            <a:extLst>
              <a:ext uri="{FF2B5EF4-FFF2-40B4-BE49-F238E27FC236}">
                <a16:creationId xmlns:a16="http://schemas.microsoft.com/office/drawing/2014/main" id="{0E29CEDD-B34F-D740-B71B-60F7E47CCB51}"/>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33" name="Google Shape;72;p13">
            <a:extLst>
              <a:ext uri="{FF2B5EF4-FFF2-40B4-BE49-F238E27FC236}">
                <a16:creationId xmlns:a16="http://schemas.microsoft.com/office/drawing/2014/main" id="{EEF1ADB9-EF0B-BD4D-B11D-42D1A4AC224D}"/>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34" name="Google Shape;59;p13">
            <a:extLst>
              <a:ext uri="{FF2B5EF4-FFF2-40B4-BE49-F238E27FC236}">
                <a16:creationId xmlns:a16="http://schemas.microsoft.com/office/drawing/2014/main" id="{DD84544F-D52F-F24B-ACCF-83FD43536046}"/>
              </a:ext>
            </a:extLst>
          </p:cNvPr>
          <p:cNvSpPr/>
          <p:nvPr/>
        </p:nvSpPr>
        <p:spPr>
          <a:xfrm>
            <a:off x="2180214" y="4509714"/>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0;p13">
            <a:extLst>
              <a:ext uri="{FF2B5EF4-FFF2-40B4-BE49-F238E27FC236}">
                <a16:creationId xmlns:a16="http://schemas.microsoft.com/office/drawing/2014/main" id="{2A93FCBC-D870-E34F-B3D9-FD7D57F797AB}"/>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8;p13">
            <a:extLst>
              <a:ext uri="{FF2B5EF4-FFF2-40B4-BE49-F238E27FC236}">
                <a16:creationId xmlns:a16="http://schemas.microsoft.com/office/drawing/2014/main" id="{25256884-DBBC-4F4D-8057-EAED06154D3D}"/>
              </a:ext>
            </a:extLst>
          </p:cNvPr>
          <p:cNvSpPr/>
          <p:nvPr/>
        </p:nvSpPr>
        <p:spPr>
          <a:xfrm>
            <a:off x="7202090" y="4521196"/>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p13">
            <a:extLst>
              <a:ext uri="{FF2B5EF4-FFF2-40B4-BE49-F238E27FC236}">
                <a16:creationId xmlns:a16="http://schemas.microsoft.com/office/drawing/2014/main" id="{93B09814-F324-A941-936B-E265A7A5ADFF}"/>
              </a:ext>
            </a:extLst>
          </p:cNvPr>
          <p:cNvSpPr/>
          <p:nvPr/>
        </p:nvSpPr>
        <p:spPr>
          <a:xfrm>
            <a:off x="8404083" y="4509713"/>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2;p13">
            <a:extLst>
              <a:ext uri="{FF2B5EF4-FFF2-40B4-BE49-F238E27FC236}">
                <a16:creationId xmlns:a16="http://schemas.microsoft.com/office/drawing/2014/main" id="{F3A86E67-1387-8649-8285-1A8B19498C1C}"/>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39" name="Google Shape;67;p13">
            <a:extLst>
              <a:ext uri="{FF2B5EF4-FFF2-40B4-BE49-F238E27FC236}">
                <a16:creationId xmlns:a16="http://schemas.microsoft.com/office/drawing/2014/main" id="{035CF875-A61B-2F4A-8A0B-98A44576BBAB}"/>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Franklin Gothic"/>
                <a:ea typeface="Franklin Gothic"/>
                <a:cs typeface="Franklin Gothic"/>
                <a:sym typeface="Franklin Gothic"/>
              </a:rPr>
              <a:t>JAYLENE</a:t>
            </a:r>
            <a:endParaRPr sz="1200" b="1">
              <a:latin typeface="Franklin Gothic"/>
              <a:ea typeface="Franklin Gothic"/>
              <a:cs typeface="Franklin Gothic"/>
              <a:sym typeface="Franklin Gothic"/>
            </a:endParaRPr>
          </a:p>
        </p:txBody>
      </p:sp>
      <p:sp>
        <p:nvSpPr>
          <p:cNvPr id="40" name="Google Shape;181;p17">
            <a:extLst>
              <a:ext uri="{FF2B5EF4-FFF2-40B4-BE49-F238E27FC236}">
                <a16:creationId xmlns:a16="http://schemas.microsoft.com/office/drawing/2014/main" id="{8FAE363B-BC5F-8344-87B3-C864BB7E3AC9}"/>
              </a:ext>
            </a:extLst>
          </p:cNvPr>
          <p:cNvSpPr txBox="1"/>
          <p:nvPr/>
        </p:nvSpPr>
        <p:spPr>
          <a:xfrm>
            <a:off x="46174" y="150652"/>
            <a:ext cx="8183425" cy="72869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b="1">
                <a:solidFill>
                  <a:srgbClr val="FFFFFF"/>
                </a:solidFill>
                <a:latin typeface="Work Sans"/>
                <a:ea typeface="Work Sans"/>
                <a:cs typeface="Work Sans"/>
                <a:sym typeface="Work Sans"/>
              </a:rPr>
              <a:t>FEATURE SELECTION</a:t>
            </a:r>
            <a:endParaRPr sz="3500" b="1">
              <a:solidFill>
                <a:srgbClr val="FFFFFF"/>
              </a:solidFill>
              <a:latin typeface="Work Sans"/>
              <a:ea typeface="Work Sans"/>
              <a:cs typeface="Work Sans"/>
              <a:sym typeface="Work Sans"/>
            </a:endParaRPr>
          </a:p>
        </p:txBody>
      </p:sp>
      <p:pic>
        <p:nvPicPr>
          <p:cNvPr id="41" name="Picture 2" descr="Tesla logo and symbol, meaning, history, PNG">
            <a:extLst>
              <a:ext uri="{FF2B5EF4-FFF2-40B4-BE49-F238E27FC236}">
                <a16:creationId xmlns:a16="http://schemas.microsoft.com/office/drawing/2014/main" id="{F67C4BDE-E1D6-8F4E-B4CB-4C64A8FD11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7EBCF6D-1724-465E-8B2C-65BC208735B2}"/>
              </a:ext>
            </a:extLst>
          </p:cNvPr>
          <p:cNvPicPr>
            <a:picLocks noChangeAspect="1"/>
          </p:cNvPicPr>
          <p:nvPr/>
        </p:nvPicPr>
        <p:blipFill>
          <a:blip r:embed="rId5"/>
          <a:stretch>
            <a:fillRect/>
          </a:stretch>
        </p:blipFill>
        <p:spPr>
          <a:xfrm>
            <a:off x="234749" y="4113544"/>
            <a:ext cx="5036022" cy="206207"/>
          </a:xfrm>
          <a:prstGeom prst="rect">
            <a:avLst/>
          </a:prstGeom>
        </p:spPr>
      </p:pic>
      <p:sp>
        <p:nvSpPr>
          <p:cNvPr id="44" name="TextBox 43">
            <a:extLst>
              <a:ext uri="{FF2B5EF4-FFF2-40B4-BE49-F238E27FC236}">
                <a16:creationId xmlns:a16="http://schemas.microsoft.com/office/drawing/2014/main" id="{324B4BCC-E972-4858-BA70-03F3F21F07DF}"/>
              </a:ext>
            </a:extLst>
          </p:cNvPr>
          <p:cNvSpPr txBox="1"/>
          <p:nvPr/>
        </p:nvSpPr>
        <p:spPr>
          <a:xfrm>
            <a:off x="239157" y="1148145"/>
            <a:ext cx="43724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u="sng"/>
              <a:t>Plot of Boruta’s result</a:t>
            </a:r>
          </a:p>
        </p:txBody>
      </p:sp>
      <p:sp>
        <p:nvSpPr>
          <p:cNvPr id="42" name="TextBox 41">
            <a:extLst>
              <a:ext uri="{FF2B5EF4-FFF2-40B4-BE49-F238E27FC236}">
                <a16:creationId xmlns:a16="http://schemas.microsoft.com/office/drawing/2014/main" id="{B2706A72-149E-4216-894A-3DFE7E87303B}"/>
              </a:ext>
            </a:extLst>
          </p:cNvPr>
          <p:cNvSpPr txBox="1"/>
          <p:nvPr/>
        </p:nvSpPr>
        <p:spPr>
          <a:xfrm>
            <a:off x="239157" y="3820802"/>
            <a:ext cx="43724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u="sng"/>
              <a:t>Boruta’s result table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6" name="Google Shape;716;p38"/>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717" name="Google Shape;717;p38"/>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8"/>
          <p:cNvSpPr txBox="1"/>
          <p:nvPr/>
        </p:nvSpPr>
        <p:spPr>
          <a:xfrm>
            <a:off x="1509433" y="1754985"/>
            <a:ext cx="6162000" cy="446100"/>
          </a:xfrm>
          <a:prstGeom prst="rect">
            <a:avLst/>
          </a:prstGeom>
          <a:noFill/>
          <a:ln>
            <a:noFill/>
          </a:ln>
        </p:spPr>
        <p:txBody>
          <a:bodyPr spcFirstLastPara="1" wrap="square" lIns="91425" tIns="91425" rIns="91425" bIns="91425" anchor="t" anchorCtr="0">
            <a:noAutofit/>
          </a:bodyPr>
          <a:lstStyle/>
          <a:p>
            <a:pPr algn="ctr"/>
            <a:r>
              <a:rPr lang="en" sz="1600" b="1" u="sng">
                <a:latin typeface="Franklin Gothic"/>
                <a:ea typeface="Franklin Gothic"/>
                <a:cs typeface="Franklin Gothic"/>
                <a:sym typeface="Franklin Gothic"/>
              </a:rPr>
              <a:t>Evaluation Criteria</a:t>
            </a:r>
          </a:p>
          <a:p>
            <a:pPr algn="ctr"/>
            <a:endParaRPr lang="en" sz="1600" b="1" u="sng">
              <a:latin typeface="Franklin Gothic"/>
              <a:ea typeface="Franklin Gothic"/>
              <a:cs typeface="Franklin Gothic"/>
            </a:endParaRPr>
          </a:p>
          <a:p>
            <a:pPr algn="ctr"/>
            <a:endParaRPr lang="en" sz="1600" b="1" u="sng">
              <a:latin typeface="Franklin Gothic"/>
              <a:ea typeface="Franklin Gothic"/>
              <a:cs typeface="Franklin Gothic"/>
            </a:endParaRPr>
          </a:p>
          <a:p>
            <a:pPr algn="ctr"/>
            <a:endParaRPr lang="en" sz="1600" b="1" u="sng">
              <a:latin typeface="Franklin Gothic"/>
              <a:ea typeface="Franklin Gothic"/>
              <a:cs typeface="Franklin Gothic"/>
            </a:endParaRPr>
          </a:p>
          <a:p>
            <a:pPr algn="ctr"/>
            <a:endParaRPr lang="en" sz="1600" b="1" u="sng">
              <a:latin typeface="Franklin Gothic"/>
              <a:ea typeface="Franklin Gothic"/>
              <a:cs typeface="Franklin Gothic"/>
            </a:endParaRPr>
          </a:p>
        </p:txBody>
      </p:sp>
      <p:sp>
        <p:nvSpPr>
          <p:cNvPr id="23" name="Google Shape;165;p17">
            <a:extLst>
              <a:ext uri="{FF2B5EF4-FFF2-40B4-BE49-F238E27FC236}">
                <a16:creationId xmlns:a16="http://schemas.microsoft.com/office/drawing/2014/main" id="{3E039994-E5B4-2C47-A474-D653936BC0AE}"/>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7;p14">
            <a:extLst>
              <a:ext uri="{FF2B5EF4-FFF2-40B4-BE49-F238E27FC236}">
                <a16:creationId xmlns:a16="http://schemas.microsoft.com/office/drawing/2014/main" id="{DE2DB16A-13E5-2E47-80AC-D40ED6313E37}"/>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7;p13">
            <a:extLst>
              <a:ext uri="{FF2B5EF4-FFF2-40B4-BE49-F238E27FC236}">
                <a16:creationId xmlns:a16="http://schemas.microsoft.com/office/drawing/2014/main" id="{FE163B82-5FCF-3449-8B4A-218D4F240015}"/>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1;p13">
            <a:extLst>
              <a:ext uri="{FF2B5EF4-FFF2-40B4-BE49-F238E27FC236}">
                <a16:creationId xmlns:a16="http://schemas.microsoft.com/office/drawing/2014/main" id="{1420F7F3-445B-1544-9823-97EDD7C4F601}"/>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2;p13">
            <a:extLst>
              <a:ext uri="{FF2B5EF4-FFF2-40B4-BE49-F238E27FC236}">
                <a16:creationId xmlns:a16="http://schemas.microsoft.com/office/drawing/2014/main" id="{DBF27F84-A7FF-C346-9E56-96C3D2ACD6E3}"/>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28" name="Google Shape;68;p13">
            <a:extLst>
              <a:ext uri="{FF2B5EF4-FFF2-40B4-BE49-F238E27FC236}">
                <a16:creationId xmlns:a16="http://schemas.microsoft.com/office/drawing/2014/main" id="{41A6988A-7588-E74B-8564-9869AF554EF5}"/>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p13">
            <a:extLst>
              <a:ext uri="{FF2B5EF4-FFF2-40B4-BE49-F238E27FC236}">
                <a16:creationId xmlns:a16="http://schemas.microsoft.com/office/drawing/2014/main" id="{1CB505ED-BBD2-DC43-A24E-D76278097908}"/>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30" name="Google Shape;70;p13">
            <a:extLst>
              <a:ext uri="{FF2B5EF4-FFF2-40B4-BE49-F238E27FC236}">
                <a16:creationId xmlns:a16="http://schemas.microsoft.com/office/drawing/2014/main" id="{FF812A66-D22F-7646-A4C1-09E845D5D2EA}"/>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31" name="Google Shape;71;p13">
            <a:extLst>
              <a:ext uri="{FF2B5EF4-FFF2-40B4-BE49-F238E27FC236}">
                <a16:creationId xmlns:a16="http://schemas.microsoft.com/office/drawing/2014/main" id="{31546973-D5EB-A84E-9F9F-058FFE60680F}"/>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32" name="Google Shape;72;p13">
            <a:extLst>
              <a:ext uri="{FF2B5EF4-FFF2-40B4-BE49-F238E27FC236}">
                <a16:creationId xmlns:a16="http://schemas.microsoft.com/office/drawing/2014/main" id="{A693F221-9EA5-3249-9EF7-05CEBC7D1E78}"/>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33" name="Google Shape;59;p13">
            <a:extLst>
              <a:ext uri="{FF2B5EF4-FFF2-40B4-BE49-F238E27FC236}">
                <a16:creationId xmlns:a16="http://schemas.microsoft.com/office/drawing/2014/main" id="{E14E007C-FAA2-554E-8940-F23A4FE4659A}"/>
              </a:ext>
            </a:extLst>
          </p:cNvPr>
          <p:cNvSpPr/>
          <p:nvPr/>
        </p:nvSpPr>
        <p:spPr>
          <a:xfrm>
            <a:off x="2180214" y="4509714"/>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0;p13">
            <a:extLst>
              <a:ext uri="{FF2B5EF4-FFF2-40B4-BE49-F238E27FC236}">
                <a16:creationId xmlns:a16="http://schemas.microsoft.com/office/drawing/2014/main" id="{BE1DB508-F188-B141-8087-12F8D9D22C05}"/>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8;p13">
            <a:extLst>
              <a:ext uri="{FF2B5EF4-FFF2-40B4-BE49-F238E27FC236}">
                <a16:creationId xmlns:a16="http://schemas.microsoft.com/office/drawing/2014/main" id="{61B50288-E540-1049-BA09-E4535078E57B}"/>
              </a:ext>
            </a:extLst>
          </p:cNvPr>
          <p:cNvSpPr/>
          <p:nvPr/>
        </p:nvSpPr>
        <p:spPr>
          <a:xfrm>
            <a:off x="7202090" y="4521196"/>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9;p13">
            <a:extLst>
              <a:ext uri="{FF2B5EF4-FFF2-40B4-BE49-F238E27FC236}">
                <a16:creationId xmlns:a16="http://schemas.microsoft.com/office/drawing/2014/main" id="{052EB1D2-BB3C-5F4F-83E4-EF0BEF95DDC3}"/>
              </a:ext>
            </a:extLst>
          </p:cNvPr>
          <p:cNvSpPr/>
          <p:nvPr/>
        </p:nvSpPr>
        <p:spPr>
          <a:xfrm>
            <a:off x="8404083" y="4509713"/>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2;p13">
            <a:extLst>
              <a:ext uri="{FF2B5EF4-FFF2-40B4-BE49-F238E27FC236}">
                <a16:creationId xmlns:a16="http://schemas.microsoft.com/office/drawing/2014/main" id="{507FD054-F8A4-A948-B828-BB0F7F7CD035}"/>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38" name="Google Shape;67;p13">
            <a:extLst>
              <a:ext uri="{FF2B5EF4-FFF2-40B4-BE49-F238E27FC236}">
                <a16:creationId xmlns:a16="http://schemas.microsoft.com/office/drawing/2014/main" id="{0A6922AE-0C18-2244-BAF1-10CE264D2219}"/>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Franklin Gothic"/>
                <a:ea typeface="Franklin Gothic"/>
                <a:cs typeface="Franklin Gothic"/>
                <a:sym typeface="Franklin Gothic"/>
              </a:rPr>
              <a:t>JAYLENE</a:t>
            </a:r>
            <a:endParaRPr sz="1200" b="1">
              <a:latin typeface="Franklin Gothic"/>
              <a:ea typeface="Franklin Gothic"/>
              <a:cs typeface="Franklin Gothic"/>
              <a:sym typeface="Franklin Gothic"/>
            </a:endParaRPr>
          </a:p>
        </p:txBody>
      </p:sp>
      <p:sp>
        <p:nvSpPr>
          <p:cNvPr id="39" name="Google Shape;181;p17">
            <a:extLst>
              <a:ext uri="{FF2B5EF4-FFF2-40B4-BE49-F238E27FC236}">
                <a16:creationId xmlns:a16="http://schemas.microsoft.com/office/drawing/2014/main" id="{C1AFB87A-AD6D-5745-82A3-32E4FD23C1AC}"/>
              </a:ext>
            </a:extLst>
          </p:cNvPr>
          <p:cNvSpPr txBox="1"/>
          <p:nvPr/>
        </p:nvSpPr>
        <p:spPr>
          <a:xfrm>
            <a:off x="46174" y="150652"/>
            <a:ext cx="8183425" cy="72869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b="1">
                <a:solidFill>
                  <a:srgbClr val="FFFFFF"/>
                </a:solidFill>
                <a:latin typeface="Work Sans"/>
                <a:ea typeface="Work Sans"/>
                <a:cs typeface="Work Sans"/>
                <a:sym typeface="Work Sans"/>
              </a:rPr>
              <a:t>PROPOSED MODEL SOLUTION</a:t>
            </a:r>
            <a:endParaRPr sz="3500" b="1">
              <a:solidFill>
                <a:srgbClr val="FFFFFF"/>
              </a:solidFill>
              <a:latin typeface="Work Sans"/>
              <a:ea typeface="Work Sans"/>
              <a:cs typeface="Work Sans"/>
              <a:sym typeface="Work Sans"/>
            </a:endParaRPr>
          </a:p>
        </p:txBody>
      </p:sp>
      <p:pic>
        <p:nvPicPr>
          <p:cNvPr id="40" name="Picture 2" descr="Tesla logo and symbol, meaning, history, PNG">
            <a:extLst>
              <a:ext uri="{FF2B5EF4-FFF2-40B4-BE49-F238E27FC236}">
                <a16:creationId xmlns:a16="http://schemas.microsoft.com/office/drawing/2014/main" id="{0DB44CF7-E59D-BE42-B12B-558DF552B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5F9E71AC-B8BB-7544-8849-2ACA48E18E41}"/>
              </a:ext>
            </a:extLst>
          </p:cNvPr>
          <p:cNvGrpSpPr/>
          <p:nvPr/>
        </p:nvGrpSpPr>
        <p:grpSpPr>
          <a:xfrm>
            <a:off x="154852" y="998586"/>
            <a:ext cx="8834297" cy="659700"/>
            <a:chOff x="201578" y="998586"/>
            <a:chExt cx="8834297" cy="659700"/>
          </a:xfrm>
          <a:solidFill>
            <a:schemeClr val="tx1"/>
          </a:solidFill>
        </p:grpSpPr>
        <p:sp>
          <p:nvSpPr>
            <p:cNvPr id="42" name="Google Shape;135;p16">
              <a:extLst>
                <a:ext uri="{FF2B5EF4-FFF2-40B4-BE49-F238E27FC236}">
                  <a16:creationId xmlns:a16="http://schemas.microsoft.com/office/drawing/2014/main" id="{9046604D-CFE6-AC42-90C3-16CF8E64360A}"/>
                </a:ext>
              </a:extLst>
            </p:cNvPr>
            <p:cNvSpPr/>
            <p:nvPr/>
          </p:nvSpPr>
          <p:spPr>
            <a:xfrm>
              <a:off x="3205546" y="998586"/>
              <a:ext cx="2826000" cy="659700"/>
            </a:xfrm>
            <a:prstGeom prst="roundRect">
              <a:avLst>
                <a:gd name="adj" fmla="val 16667"/>
              </a:avLst>
            </a:prstGeom>
            <a:grp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Franklin Gothic Medium" panose="020B0603020102020204" pitchFamily="34" charset="0"/>
                  <a:ea typeface="Franklin Gothic"/>
                  <a:cs typeface="Franklin Gothic"/>
                  <a:sym typeface="Franklin Gothic"/>
                </a:rPr>
                <a:t>RANDOM FOREST</a:t>
              </a:r>
              <a:endParaRPr b="1">
                <a:solidFill>
                  <a:srgbClr val="FFFFFF"/>
                </a:solidFill>
                <a:latin typeface="Franklin Gothic Medium" panose="020B0603020102020204" pitchFamily="34" charset="0"/>
                <a:ea typeface="Franklin Gothic"/>
                <a:cs typeface="Franklin Gothic"/>
                <a:sym typeface="Franklin Gothic"/>
              </a:endParaRPr>
            </a:p>
          </p:txBody>
        </p:sp>
        <p:sp>
          <p:nvSpPr>
            <p:cNvPr id="43" name="Google Shape;157;p16">
              <a:extLst>
                <a:ext uri="{FF2B5EF4-FFF2-40B4-BE49-F238E27FC236}">
                  <a16:creationId xmlns:a16="http://schemas.microsoft.com/office/drawing/2014/main" id="{2F68F73F-6898-1246-B611-7A03C6B1D2DC}"/>
                </a:ext>
              </a:extLst>
            </p:cNvPr>
            <p:cNvSpPr/>
            <p:nvPr/>
          </p:nvSpPr>
          <p:spPr>
            <a:xfrm>
              <a:off x="6209875" y="998586"/>
              <a:ext cx="2826000" cy="659700"/>
            </a:xfrm>
            <a:prstGeom prst="roundRect">
              <a:avLst>
                <a:gd name="adj" fmla="val 16667"/>
              </a:avLst>
            </a:prstGeom>
            <a:grp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Franklin Gothic Medium" panose="020B0603020102020204" pitchFamily="34" charset="0"/>
                  <a:ea typeface="Franklin Gothic"/>
                  <a:cs typeface="Franklin Gothic"/>
                  <a:sym typeface="Franklin Gothic"/>
                </a:rPr>
                <a:t>NEURAL NETWORKS</a:t>
              </a:r>
              <a:endParaRPr b="1">
                <a:solidFill>
                  <a:srgbClr val="FFFFFF"/>
                </a:solidFill>
                <a:latin typeface="Franklin Gothic Medium" panose="020B0603020102020204" pitchFamily="34" charset="0"/>
                <a:ea typeface="Franklin Gothic"/>
                <a:cs typeface="Franklin Gothic"/>
                <a:sym typeface="Franklin Gothic"/>
              </a:endParaRPr>
            </a:p>
          </p:txBody>
        </p:sp>
        <p:sp>
          <p:nvSpPr>
            <p:cNvPr id="44" name="Google Shape;155;p16">
              <a:extLst>
                <a:ext uri="{FF2B5EF4-FFF2-40B4-BE49-F238E27FC236}">
                  <a16:creationId xmlns:a16="http://schemas.microsoft.com/office/drawing/2014/main" id="{ED85236F-0560-384D-A30C-1FCF6DB72F09}"/>
                </a:ext>
              </a:extLst>
            </p:cNvPr>
            <p:cNvSpPr/>
            <p:nvPr/>
          </p:nvSpPr>
          <p:spPr>
            <a:xfrm>
              <a:off x="201578" y="998586"/>
              <a:ext cx="2825639" cy="659700"/>
            </a:xfrm>
            <a:prstGeom prst="roundRect">
              <a:avLst>
                <a:gd name="adj" fmla="val 16667"/>
              </a:avLst>
            </a:prstGeom>
            <a:grp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FFFF"/>
                  </a:solidFill>
                  <a:latin typeface="Franklin Gothic Medium" panose="020B0603020102020204" pitchFamily="34" charset="0"/>
                  <a:ea typeface="Franklin Gothic"/>
                  <a:cs typeface="Franklin Gothic"/>
                  <a:sym typeface="Franklin Gothic"/>
                </a:rPr>
                <a:t>LOGSTIC REGRESSION</a:t>
              </a:r>
              <a:endParaRPr b="1">
                <a:solidFill>
                  <a:srgbClr val="FFFFFF"/>
                </a:solidFill>
                <a:latin typeface="Franklin Gothic Medium" panose="020B0603020102020204" pitchFamily="34" charset="0"/>
                <a:ea typeface="Franklin Gothic"/>
                <a:cs typeface="Franklin Gothic"/>
                <a:sym typeface="Franklin Gothic"/>
              </a:endParaRPr>
            </a:p>
          </p:txBody>
        </p:sp>
      </p:grpSp>
      <p:sp>
        <p:nvSpPr>
          <p:cNvPr id="45" name="Google Shape;1130;p54">
            <a:extLst>
              <a:ext uri="{FF2B5EF4-FFF2-40B4-BE49-F238E27FC236}">
                <a16:creationId xmlns:a16="http://schemas.microsoft.com/office/drawing/2014/main" id="{3C3C9C2E-26D8-0545-A642-9F70987B565A}"/>
              </a:ext>
            </a:extLst>
          </p:cNvPr>
          <p:cNvSpPr/>
          <p:nvPr/>
        </p:nvSpPr>
        <p:spPr>
          <a:xfrm>
            <a:off x="2366814" y="2317154"/>
            <a:ext cx="6484815" cy="759573"/>
          </a:xfrm>
          <a:prstGeom prst="rect">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577850" indent="-311150" algn="just">
              <a:buSzPts val="1400"/>
              <a:buFont typeface="Franklin Gothic"/>
              <a:buChar char="●"/>
            </a:pPr>
            <a:r>
              <a:rPr lang="en">
                <a:latin typeface="Franklin Gothic"/>
                <a:ea typeface="Franklin Gothic"/>
                <a:cs typeface="Franklin Gothic"/>
                <a:sym typeface="Franklin Gothic"/>
              </a:rPr>
              <a:t>Evaluate model performance based on accuracy, type 1 error and type 2 error.</a:t>
            </a:r>
            <a:endParaRPr lang="en">
              <a:latin typeface="Franklin Gothic"/>
              <a:ea typeface="Franklin Gothic"/>
              <a:cs typeface="Franklin Gothic"/>
            </a:endParaRPr>
          </a:p>
          <a:p>
            <a:pPr marL="577850" indent="-311150" algn="just">
              <a:buSzPts val="1400"/>
              <a:buFont typeface="Franklin Gothic"/>
              <a:buChar char="●"/>
            </a:pPr>
            <a:r>
              <a:rPr lang="en">
                <a:latin typeface="Franklin Gothic"/>
                <a:ea typeface="Franklin Gothic"/>
                <a:cs typeface="Franklin Gothic"/>
              </a:rPr>
              <a:t>Higher accuracy and type 1 error</a:t>
            </a:r>
          </a:p>
        </p:txBody>
      </p:sp>
      <p:sp>
        <p:nvSpPr>
          <p:cNvPr id="46" name="Google Shape;1131;p54">
            <a:extLst>
              <a:ext uri="{FF2B5EF4-FFF2-40B4-BE49-F238E27FC236}">
                <a16:creationId xmlns:a16="http://schemas.microsoft.com/office/drawing/2014/main" id="{56CD96E0-5B50-E544-AA1C-1949DA198B64}"/>
              </a:ext>
            </a:extLst>
          </p:cNvPr>
          <p:cNvSpPr/>
          <p:nvPr/>
        </p:nvSpPr>
        <p:spPr>
          <a:xfrm>
            <a:off x="341451" y="2209329"/>
            <a:ext cx="2211963" cy="997200"/>
          </a:xfrm>
          <a:prstGeom prst="roundRect">
            <a:avLst>
              <a:gd name="adj" fmla="val 16667"/>
            </a:avLst>
          </a:prstGeom>
          <a:solidFill>
            <a:srgbClr val="B45F06"/>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rgbClr val="FFFFFF"/>
                </a:solidFill>
                <a:latin typeface="Franklin Gothic"/>
                <a:ea typeface="Franklin Gothic"/>
                <a:cs typeface="Franklin Gothic"/>
                <a:sym typeface="Franklin Gothic"/>
              </a:rPr>
              <a:t>CONFUSION MATRIX</a:t>
            </a:r>
            <a:endParaRPr b="1">
              <a:solidFill>
                <a:srgbClr val="FFFFFF"/>
              </a:solidFill>
              <a:latin typeface="Franklin Gothic"/>
              <a:ea typeface="Franklin Gothic"/>
              <a:cs typeface="Franklin Gothic"/>
              <a:sym typeface="Franklin Gothic"/>
            </a:endParaRPr>
          </a:p>
        </p:txBody>
      </p:sp>
      <p:sp>
        <p:nvSpPr>
          <p:cNvPr id="49" name="Google Shape;1130;p54">
            <a:extLst>
              <a:ext uri="{FF2B5EF4-FFF2-40B4-BE49-F238E27FC236}">
                <a16:creationId xmlns:a16="http://schemas.microsoft.com/office/drawing/2014/main" id="{7DFFB51F-6AC9-4C40-8E23-E05B0CD2486E}"/>
              </a:ext>
            </a:extLst>
          </p:cNvPr>
          <p:cNvSpPr/>
          <p:nvPr/>
        </p:nvSpPr>
        <p:spPr>
          <a:xfrm>
            <a:off x="2366814" y="3426040"/>
            <a:ext cx="6484815" cy="759573"/>
          </a:xfrm>
          <a:prstGeom prst="rect">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577850" lvl="1" indent="-311150" algn="just">
              <a:buSzPts val="1400"/>
              <a:buFont typeface="Franklin Gothic"/>
              <a:buChar char="●"/>
            </a:pPr>
            <a:r>
              <a:rPr lang="en">
                <a:latin typeface="Franklin Gothic"/>
                <a:ea typeface="Franklin Gothic"/>
                <a:cs typeface="Franklin Gothic"/>
                <a:sym typeface="Franklin Gothic"/>
              </a:rPr>
              <a:t>Minimal time taken</a:t>
            </a:r>
            <a:endParaRPr lang="en">
              <a:latin typeface="Franklin Gothic"/>
              <a:ea typeface="Franklin Gothic"/>
              <a:cs typeface="Franklin Gothic"/>
            </a:endParaRPr>
          </a:p>
        </p:txBody>
      </p:sp>
      <p:sp>
        <p:nvSpPr>
          <p:cNvPr id="50" name="Google Shape;1131;p54">
            <a:extLst>
              <a:ext uri="{FF2B5EF4-FFF2-40B4-BE49-F238E27FC236}">
                <a16:creationId xmlns:a16="http://schemas.microsoft.com/office/drawing/2014/main" id="{B6F676A2-F440-C746-906D-34FE8475155D}"/>
              </a:ext>
            </a:extLst>
          </p:cNvPr>
          <p:cNvSpPr/>
          <p:nvPr/>
        </p:nvSpPr>
        <p:spPr>
          <a:xfrm>
            <a:off x="341451" y="3318215"/>
            <a:ext cx="2211963" cy="997200"/>
          </a:xfrm>
          <a:prstGeom prst="roundRect">
            <a:avLst>
              <a:gd name="adj" fmla="val 16667"/>
            </a:avLst>
          </a:prstGeom>
          <a:solidFill>
            <a:srgbClr val="B45F06"/>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rgbClr val="FFFFFF"/>
                </a:solidFill>
                <a:latin typeface="Franklin Gothic"/>
                <a:ea typeface="Franklin Gothic"/>
                <a:cs typeface="Franklin Gothic"/>
                <a:sym typeface="Franklin Gothic"/>
              </a:rPr>
              <a:t>TIME TAKEN</a:t>
            </a:r>
            <a:endParaRPr b="1">
              <a:solidFill>
                <a:srgbClr val="FFFFFF"/>
              </a:solidFill>
              <a:latin typeface="Franklin Gothic"/>
              <a:ea typeface="Franklin Gothic"/>
              <a:cs typeface="Franklin Gothic"/>
              <a:sym typeface="Franklin Gothic"/>
            </a:endParaRPr>
          </a:p>
        </p:txBody>
      </p:sp>
    </p:spTree>
    <p:extLst>
      <p:ext uri="{BB962C8B-B14F-4D97-AF65-F5344CB8AC3E}">
        <p14:creationId xmlns:p14="http://schemas.microsoft.com/office/powerpoint/2010/main" val="2533708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7" name="Google Shape;737;p39"/>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738" name="Google Shape;738;p39"/>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9"/>
          <p:cNvSpPr txBox="1"/>
          <p:nvPr/>
        </p:nvSpPr>
        <p:spPr>
          <a:xfrm>
            <a:off x="43187" y="1376584"/>
            <a:ext cx="3789300" cy="2082600"/>
          </a:xfrm>
          <a:prstGeom prst="rect">
            <a:avLst/>
          </a:prstGeom>
          <a:noFill/>
          <a:ln>
            <a:noFill/>
          </a:ln>
        </p:spPr>
        <p:txBody>
          <a:bodyPr spcFirstLastPara="1" wrap="square" lIns="91425" tIns="91425" rIns="91425" bIns="91425" anchor="t" anchorCtr="0">
            <a:noAutofit/>
          </a:bodyPr>
          <a:lstStyle/>
          <a:p>
            <a:pPr marL="457200" indent="-304800" algn="just">
              <a:lnSpc>
                <a:spcPct val="115000"/>
              </a:lnSpc>
              <a:buSzPts val="1200"/>
              <a:buFont typeface="Franklin Gothic"/>
              <a:buChar char="●"/>
            </a:pPr>
            <a:r>
              <a:rPr lang="en" sz="1200" dirty="0">
                <a:solidFill>
                  <a:schemeClr val="dk1"/>
                </a:solidFill>
                <a:latin typeface="Franklin Gothic Medium" panose="020B0603020102020204" pitchFamily="34" charset="0"/>
                <a:ea typeface="Franklin Gothic"/>
                <a:cs typeface="Franklin Gothic"/>
                <a:sym typeface="Franklin Gothic"/>
              </a:rPr>
              <a:t>Logistic regression model was trained to identify malfunction capabilities</a:t>
            </a:r>
            <a:endParaRPr lang="en" sz="1200" dirty="0">
              <a:solidFill>
                <a:schemeClr val="dk1"/>
              </a:solidFill>
              <a:latin typeface="Franklin Gothic Medium" panose="020B0603020102020204" pitchFamily="34" charset="0"/>
              <a:ea typeface="Franklin Gothic"/>
              <a:cs typeface="Franklin Gothic"/>
            </a:endParaRPr>
          </a:p>
          <a:p>
            <a:pPr marL="457200" lvl="0" indent="-304800" algn="just">
              <a:lnSpc>
                <a:spcPct val="114999"/>
              </a:lnSpc>
              <a:spcBef>
                <a:spcPts val="0"/>
              </a:spcBef>
              <a:spcAft>
                <a:spcPts val="0"/>
              </a:spcAft>
              <a:buSzPts val="1200"/>
              <a:buFont typeface="Franklin Gothic"/>
              <a:buChar char="●"/>
            </a:pPr>
            <a:endParaRPr lang="en" sz="1200" dirty="0">
              <a:solidFill>
                <a:schemeClr val="dk1"/>
              </a:solidFill>
              <a:latin typeface="Franklin Gothic Medium" panose="020B0603020102020204" pitchFamily="34" charset="0"/>
              <a:ea typeface="Franklin Gothic"/>
              <a:cs typeface="Franklin Gothic"/>
            </a:endParaRPr>
          </a:p>
          <a:p>
            <a:pPr marL="457200" indent="-304800" algn="just">
              <a:lnSpc>
                <a:spcPct val="114999"/>
              </a:lnSpc>
              <a:buSzPts val="1200"/>
              <a:buFont typeface="Franklin Gothic"/>
              <a:buChar char="●"/>
            </a:pPr>
            <a:r>
              <a:rPr lang="en" sz="1200" dirty="0">
                <a:solidFill>
                  <a:schemeClr val="dk1"/>
                </a:solidFill>
                <a:latin typeface="Franklin Gothic Medium" panose="020B0603020102020204" pitchFamily="34" charset="0"/>
                <a:ea typeface="Franklin Gothic"/>
                <a:cs typeface="Franklin Gothic"/>
              </a:rPr>
              <a:t>To maximize the full use of the model and ensure that every record in the dataset was used to trained and test the model, K-fold cross validation was implemented with Logistic Regression </a:t>
            </a:r>
          </a:p>
          <a:p>
            <a:pPr marL="457200" indent="-304800" algn="just">
              <a:lnSpc>
                <a:spcPct val="114999"/>
              </a:lnSpc>
              <a:buSzPts val="1200"/>
              <a:buFont typeface="Franklin Gothic"/>
              <a:buChar char="●"/>
            </a:pPr>
            <a:endParaRPr lang="en" sz="1200" dirty="0">
              <a:solidFill>
                <a:schemeClr val="dk1"/>
              </a:solidFill>
              <a:latin typeface="Franklin Gothic Medium" panose="020B0603020102020204" pitchFamily="34" charset="0"/>
              <a:ea typeface="Franklin Gothic"/>
              <a:cs typeface="Franklin Gothic"/>
            </a:endParaRPr>
          </a:p>
          <a:p>
            <a:pPr marL="457200" indent="-304800" algn="just">
              <a:lnSpc>
                <a:spcPct val="114999"/>
              </a:lnSpc>
              <a:buSzPts val="1200"/>
              <a:buFont typeface="Franklin Gothic"/>
              <a:buChar char="●"/>
            </a:pPr>
            <a:r>
              <a:rPr lang="en" sz="1200" dirty="0">
                <a:solidFill>
                  <a:schemeClr val="dk1"/>
                </a:solidFill>
                <a:latin typeface="Franklin Gothic Medium" panose="020B0603020102020204" pitchFamily="34" charset="0"/>
                <a:ea typeface="Franklin Gothic"/>
                <a:cs typeface="Franklin Gothic"/>
              </a:rPr>
              <a:t>2 models were created with and without feature selection to evaluate the performance and necessity of using feature selection</a:t>
            </a:r>
          </a:p>
          <a:p>
            <a:pPr marL="457200">
              <a:lnSpc>
                <a:spcPct val="115000"/>
              </a:lnSpc>
            </a:pPr>
            <a:endParaRPr lang="en" sz="1200" dirty="0">
              <a:solidFill>
                <a:schemeClr val="dk1"/>
              </a:solidFill>
              <a:latin typeface="Franklin Gothic"/>
              <a:ea typeface="Franklin Gothic"/>
              <a:cs typeface="Franklin Gothic"/>
            </a:endParaRPr>
          </a:p>
          <a:p>
            <a:pPr marL="457200" indent="-304800">
              <a:lnSpc>
                <a:spcPct val="115000"/>
              </a:lnSpc>
              <a:buSzPts val="1200"/>
              <a:buFont typeface="Franklin Gothic"/>
              <a:buChar char="●"/>
            </a:pPr>
            <a:endParaRPr lang="en" sz="1200" dirty="0">
              <a:solidFill>
                <a:schemeClr val="dk1"/>
              </a:solidFill>
              <a:latin typeface="Franklin Gothic"/>
              <a:ea typeface="Franklin Gothic"/>
              <a:cs typeface="Franklin Gothic"/>
            </a:endParaRPr>
          </a:p>
        </p:txBody>
      </p:sp>
      <p:pic>
        <p:nvPicPr>
          <p:cNvPr id="3" name="Graphic 3">
            <a:extLst>
              <a:ext uri="{FF2B5EF4-FFF2-40B4-BE49-F238E27FC236}">
                <a16:creationId xmlns:a16="http://schemas.microsoft.com/office/drawing/2014/main" id="{AEDF0666-14E9-4F46-8CF2-CD69BEBC90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59047" y="1287927"/>
            <a:ext cx="5141766" cy="2597252"/>
          </a:xfrm>
          <a:prstGeom prst="rect">
            <a:avLst/>
          </a:prstGeom>
        </p:spPr>
      </p:pic>
      <p:sp>
        <p:nvSpPr>
          <p:cNvPr id="20" name="Google Shape;165;p17">
            <a:extLst>
              <a:ext uri="{FF2B5EF4-FFF2-40B4-BE49-F238E27FC236}">
                <a16:creationId xmlns:a16="http://schemas.microsoft.com/office/drawing/2014/main" id="{72CA7B42-7E6B-E347-8396-B52FFA7F6630}"/>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7;p14">
            <a:extLst>
              <a:ext uri="{FF2B5EF4-FFF2-40B4-BE49-F238E27FC236}">
                <a16:creationId xmlns:a16="http://schemas.microsoft.com/office/drawing/2014/main" id="{9F571DDF-841C-D048-95AD-7249CEB85088}"/>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7;p13">
            <a:extLst>
              <a:ext uri="{FF2B5EF4-FFF2-40B4-BE49-F238E27FC236}">
                <a16:creationId xmlns:a16="http://schemas.microsoft.com/office/drawing/2014/main" id="{F137542C-7FA2-DE48-96A8-A1A3FB3A18B6}"/>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p13">
            <a:extLst>
              <a:ext uri="{FF2B5EF4-FFF2-40B4-BE49-F238E27FC236}">
                <a16:creationId xmlns:a16="http://schemas.microsoft.com/office/drawing/2014/main" id="{7523AF0F-CCAF-5C44-AE0E-BDA9F343FFDF}"/>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2;p13">
            <a:extLst>
              <a:ext uri="{FF2B5EF4-FFF2-40B4-BE49-F238E27FC236}">
                <a16:creationId xmlns:a16="http://schemas.microsoft.com/office/drawing/2014/main" id="{7D494249-6386-A04E-8D7F-960B153457C1}"/>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25" name="Google Shape;68;p13">
            <a:extLst>
              <a:ext uri="{FF2B5EF4-FFF2-40B4-BE49-F238E27FC236}">
                <a16:creationId xmlns:a16="http://schemas.microsoft.com/office/drawing/2014/main" id="{45CA54A0-1680-DC40-9AD4-5298CCE9E506}"/>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9;p13">
            <a:extLst>
              <a:ext uri="{FF2B5EF4-FFF2-40B4-BE49-F238E27FC236}">
                <a16:creationId xmlns:a16="http://schemas.microsoft.com/office/drawing/2014/main" id="{340CE707-4712-4C42-B291-0181FA3829F6}"/>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27" name="Google Shape;70;p13">
            <a:extLst>
              <a:ext uri="{FF2B5EF4-FFF2-40B4-BE49-F238E27FC236}">
                <a16:creationId xmlns:a16="http://schemas.microsoft.com/office/drawing/2014/main" id="{8141D67B-6E4C-AA44-BCB8-6E97F8384E90}"/>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28" name="Google Shape;71;p13">
            <a:extLst>
              <a:ext uri="{FF2B5EF4-FFF2-40B4-BE49-F238E27FC236}">
                <a16:creationId xmlns:a16="http://schemas.microsoft.com/office/drawing/2014/main" id="{6B518C35-85EC-374F-99C3-2057849E39E7}"/>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29" name="Google Shape;72;p13">
            <a:extLst>
              <a:ext uri="{FF2B5EF4-FFF2-40B4-BE49-F238E27FC236}">
                <a16:creationId xmlns:a16="http://schemas.microsoft.com/office/drawing/2014/main" id="{B0731406-BE3C-0748-BB68-BDB9CFA96312}"/>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30" name="Google Shape;59;p13">
            <a:extLst>
              <a:ext uri="{FF2B5EF4-FFF2-40B4-BE49-F238E27FC236}">
                <a16:creationId xmlns:a16="http://schemas.microsoft.com/office/drawing/2014/main" id="{2395CDE5-6F6C-B849-ACA7-04ED91A19BE1}"/>
              </a:ext>
            </a:extLst>
          </p:cNvPr>
          <p:cNvSpPr/>
          <p:nvPr/>
        </p:nvSpPr>
        <p:spPr>
          <a:xfrm>
            <a:off x="2180214" y="4509714"/>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0;p13">
            <a:extLst>
              <a:ext uri="{FF2B5EF4-FFF2-40B4-BE49-F238E27FC236}">
                <a16:creationId xmlns:a16="http://schemas.microsoft.com/office/drawing/2014/main" id="{62FCDE43-5B77-CA43-A9B7-C5B7961D5D90}"/>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8;p13">
            <a:extLst>
              <a:ext uri="{FF2B5EF4-FFF2-40B4-BE49-F238E27FC236}">
                <a16:creationId xmlns:a16="http://schemas.microsoft.com/office/drawing/2014/main" id="{7141CE97-21E2-DF4C-BAA6-E506D6BC1B13}"/>
              </a:ext>
            </a:extLst>
          </p:cNvPr>
          <p:cNvSpPr/>
          <p:nvPr/>
        </p:nvSpPr>
        <p:spPr>
          <a:xfrm>
            <a:off x="7202090" y="4521196"/>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9;p13">
            <a:extLst>
              <a:ext uri="{FF2B5EF4-FFF2-40B4-BE49-F238E27FC236}">
                <a16:creationId xmlns:a16="http://schemas.microsoft.com/office/drawing/2014/main" id="{D1EA9D23-7145-B64C-B62F-1229BB21AC1F}"/>
              </a:ext>
            </a:extLst>
          </p:cNvPr>
          <p:cNvSpPr/>
          <p:nvPr/>
        </p:nvSpPr>
        <p:spPr>
          <a:xfrm>
            <a:off x="8404083" y="4509713"/>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2;p13">
            <a:extLst>
              <a:ext uri="{FF2B5EF4-FFF2-40B4-BE49-F238E27FC236}">
                <a16:creationId xmlns:a16="http://schemas.microsoft.com/office/drawing/2014/main" id="{7061B0A6-F43E-5D44-8640-60EDF40AE02F}"/>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35" name="Google Shape;67;p13">
            <a:extLst>
              <a:ext uri="{FF2B5EF4-FFF2-40B4-BE49-F238E27FC236}">
                <a16:creationId xmlns:a16="http://schemas.microsoft.com/office/drawing/2014/main" id="{9244C597-10DC-4848-B9CE-5362CE69F04C}"/>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Franklin Gothic"/>
                <a:ea typeface="Franklin Gothic"/>
                <a:cs typeface="Franklin Gothic"/>
                <a:sym typeface="Franklin Gothic"/>
              </a:rPr>
              <a:t>ERNEST</a:t>
            </a:r>
            <a:endParaRPr sz="1200" b="1">
              <a:latin typeface="Franklin Gothic"/>
              <a:ea typeface="Franklin Gothic"/>
              <a:cs typeface="Franklin Gothic"/>
              <a:sym typeface="Franklin Gothic"/>
            </a:endParaRPr>
          </a:p>
        </p:txBody>
      </p:sp>
      <p:sp>
        <p:nvSpPr>
          <p:cNvPr id="36" name="Google Shape;181;p17">
            <a:extLst>
              <a:ext uri="{FF2B5EF4-FFF2-40B4-BE49-F238E27FC236}">
                <a16:creationId xmlns:a16="http://schemas.microsoft.com/office/drawing/2014/main" id="{1B8DB092-630B-3B4A-AEA7-FC32C846B84E}"/>
              </a:ext>
            </a:extLst>
          </p:cNvPr>
          <p:cNvSpPr txBox="1"/>
          <p:nvPr/>
        </p:nvSpPr>
        <p:spPr>
          <a:xfrm>
            <a:off x="46174" y="150652"/>
            <a:ext cx="8183425" cy="72869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b="1">
                <a:solidFill>
                  <a:srgbClr val="FFFFFF"/>
                </a:solidFill>
                <a:latin typeface="Work Sans"/>
                <a:ea typeface="Work Sans"/>
                <a:cs typeface="Work Sans"/>
                <a:sym typeface="Work Sans"/>
              </a:rPr>
              <a:t>LOGISTIC REGRESSION</a:t>
            </a:r>
            <a:endParaRPr sz="3500" b="1">
              <a:solidFill>
                <a:srgbClr val="FFFFFF"/>
              </a:solidFill>
              <a:latin typeface="Work Sans"/>
              <a:ea typeface="Work Sans"/>
              <a:cs typeface="Work Sans"/>
              <a:sym typeface="Work Sans"/>
            </a:endParaRPr>
          </a:p>
        </p:txBody>
      </p:sp>
      <p:pic>
        <p:nvPicPr>
          <p:cNvPr id="37" name="Picture 2" descr="Tesla logo and symbol, meaning, history, PNG">
            <a:extLst>
              <a:ext uri="{FF2B5EF4-FFF2-40B4-BE49-F238E27FC236}">
                <a16:creationId xmlns:a16="http://schemas.microsoft.com/office/drawing/2014/main" id="{85328A14-EBE4-6240-A60B-80A0BAC38F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7" name="Google Shape;737;p39"/>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738" name="Google Shape;738;p39"/>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B59FEB37-10F2-42F5-896F-824FC5EB5E0B}"/>
              </a:ext>
            </a:extLst>
          </p:cNvPr>
          <p:cNvSpPr txBox="1"/>
          <p:nvPr/>
        </p:nvSpPr>
        <p:spPr>
          <a:xfrm>
            <a:off x="644292" y="3362047"/>
            <a:ext cx="346904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1200">
                <a:latin typeface="Franklin Gothic Book"/>
              </a:rPr>
              <a:t>Accuracy: 0.9833, Type I: 0.0280, Type II: 0.0062</a:t>
            </a:r>
          </a:p>
        </p:txBody>
      </p:sp>
      <p:sp>
        <p:nvSpPr>
          <p:cNvPr id="30" name="TextBox 29">
            <a:extLst>
              <a:ext uri="{FF2B5EF4-FFF2-40B4-BE49-F238E27FC236}">
                <a16:creationId xmlns:a16="http://schemas.microsoft.com/office/drawing/2014/main" id="{03EA78C4-A215-453C-AFE0-65670D8D562B}"/>
              </a:ext>
            </a:extLst>
          </p:cNvPr>
          <p:cNvSpPr txBox="1"/>
          <p:nvPr/>
        </p:nvSpPr>
        <p:spPr>
          <a:xfrm>
            <a:off x="5162062" y="3362047"/>
            <a:ext cx="342316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1200">
                <a:latin typeface="Franklin Gothic Book"/>
              </a:rPr>
              <a:t>Accuracy: 0.9839, Type I: 0.0293, Type II: 0.0037</a:t>
            </a:r>
          </a:p>
        </p:txBody>
      </p:sp>
      <p:sp>
        <p:nvSpPr>
          <p:cNvPr id="31" name="TextBox 30">
            <a:extLst>
              <a:ext uri="{FF2B5EF4-FFF2-40B4-BE49-F238E27FC236}">
                <a16:creationId xmlns:a16="http://schemas.microsoft.com/office/drawing/2014/main" id="{F7C580AD-4153-4576-A73E-F35BB1F9796D}"/>
              </a:ext>
            </a:extLst>
          </p:cNvPr>
          <p:cNvSpPr txBox="1"/>
          <p:nvPr/>
        </p:nvSpPr>
        <p:spPr>
          <a:xfrm>
            <a:off x="5825336" y="1092733"/>
            <a:ext cx="1725345" cy="2853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u="sng">
                <a:latin typeface="Franklin Gothic Book"/>
              </a:rPr>
              <a:t>With Feature Selection</a:t>
            </a:r>
          </a:p>
        </p:txBody>
      </p:sp>
      <p:sp>
        <p:nvSpPr>
          <p:cNvPr id="32" name="TextBox 31">
            <a:extLst>
              <a:ext uri="{FF2B5EF4-FFF2-40B4-BE49-F238E27FC236}">
                <a16:creationId xmlns:a16="http://schemas.microsoft.com/office/drawing/2014/main" id="{186824DA-8D0C-4C6D-BF27-EEDEC587B831}"/>
              </a:ext>
            </a:extLst>
          </p:cNvPr>
          <p:cNvSpPr txBox="1"/>
          <p:nvPr/>
        </p:nvSpPr>
        <p:spPr>
          <a:xfrm>
            <a:off x="1353452" y="1146963"/>
            <a:ext cx="186717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u="sng">
                <a:latin typeface="Franklin Gothic Book"/>
              </a:rPr>
              <a:t>Without Feature Selection</a:t>
            </a:r>
          </a:p>
        </p:txBody>
      </p:sp>
      <p:sp>
        <p:nvSpPr>
          <p:cNvPr id="33" name="Google Shape;165;p17">
            <a:extLst>
              <a:ext uri="{FF2B5EF4-FFF2-40B4-BE49-F238E27FC236}">
                <a16:creationId xmlns:a16="http://schemas.microsoft.com/office/drawing/2014/main" id="{B70477D8-E3BA-1740-ADE5-C29B62A42D8F}"/>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7;p14">
            <a:extLst>
              <a:ext uri="{FF2B5EF4-FFF2-40B4-BE49-F238E27FC236}">
                <a16:creationId xmlns:a16="http://schemas.microsoft.com/office/drawing/2014/main" id="{6BE15CD9-16EF-B046-BEF0-635F4BDAD158}"/>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7;p13">
            <a:extLst>
              <a:ext uri="{FF2B5EF4-FFF2-40B4-BE49-F238E27FC236}">
                <a16:creationId xmlns:a16="http://schemas.microsoft.com/office/drawing/2014/main" id="{C3DB04A3-7C25-1B4F-9E4F-EA40DD31857E}"/>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1;p13">
            <a:extLst>
              <a:ext uri="{FF2B5EF4-FFF2-40B4-BE49-F238E27FC236}">
                <a16:creationId xmlns:a16="http://schemas.microsoft.com/office/drawing/2014/main" id="{C9497983-71FA-E742-B362-C5ADD7C00E32}"/>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2;p13">
            <a:extLst>
              <a:ext uri="{FF2B5EF4-FFF2-40B4-BE49-F238E27FC236}">
                <a16:creationId xmlns:a16="http://schemas.microsoft.com/office/drawing/2014/main" id="{0675F250-DCE6-5347-A215-BB2F37E73694}"/>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38" name="Google Shape;68;p13">
            <a:extLst>
              <a:ext uri="{FF2B5EF4-FFF2-40B4-BE49-F238E27FC236}">
                <a16:creationId xmlns:a16="http://schemas.microsoft.com/office/drawing/2014/main" id="{1DFB6EAE-F064-524E-92FB-184B8728A09A}"/>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9;p13">
            <a:extLst>
              <a:ext uri="{FF2B5EF4-FFF2-40B4-BE49-F238E27FC236}">
                <a16:creationId xmlns:a16="http://schemas.microsoft.com/office/drawing/2014/main" id="{E52A4A43-9578-8048-A9C4-BE0AA4C8989A}"/>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40" name="Google Shape;70;p13">
            <a:extLst>
              <a:ext uri="{FF2B5EF4-FFF2-40B4-BE49-F238E27FC236}">
                <a16:creationId xmlns:a16="http://schemas.microsoft.com/office/drawing/2014/main" id="{1E7E681C-910C-8745-8444-92BA919D3630}"/>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41" name="Google Shape;71;p13">
            <a:extLst>
              <a:ext uri="{FF2B5EF4-FFF2-40B4-BE49-F238E27FC236}">
                <a16:creationId xmlns:a16="http://schemas.microsoft.com/office/drawing/2014/main" id="{0CCD86E5-2E0A-6948-9A93-9696AB4DE342}"/>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42" name="Google Shape;72;p13">
            <a:extLst>
              <a:ext uri="{FF2B5EF4-FFF2-40B4-BE49-F238E27FC236}">
                <a16:creationId xmlns:a16="http://schemas.microsoft.com/office/drawing/2014/main" id="{2E5F7EFF-A07D-A141-AA77-966EA19F2EAB}"/>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43" name="Google Shape;59;p13">
            <a:extLst>
              <a:ext uri="{FF2B5EF4-FFF2-40B4-BE49-F238E27FC236}">
                <a16:creationId xmlns:a16="http://schemas.microsoft.com/office/drawing/2014/main" id="{43A43614-08BB-B145-9AD0-F5D393281FD1}"/>
              </a:ext>
            </a:extLst>
          </p:cNvPr>
          <p:cNvSpPr/>
          <p:nvPr/>
        </p:nvSpPr>
        <p:spPr>
          <a:xfrm>
            <a:off x="2180214" y="4509714"/>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0;p13">
            <a:extLst>
              <a:ext uri="{FF2B5EF4-FFF2-40B4-BE49-F238E27FC236}">
                <a16:creationId xmlns:a16="http://schemas.microsoft.com/office/drawing/2014/main" id="{7864060A-409E-C944-B69D-506526D3CD6F}"/>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8;p13">
            <a:extLst>
              <a:ext uri="{FF2B5EF4-FFF2-40B4-BE49-F238E27FC236}">
                <a16:creationId xmlns:a16="http://schemas.microsoft.com/office/drawing/2014/main" id="{7103A817-90AA-5240-9B74-45270366B3EF}"/>
              </a:ext>
            </a:extLst>
          </p:cNvPr>
          <p:cNvSpPr/>
          <p:nvPr/>
        </p:nvSpPr>
        <p:spPr>
          <a:xfrm>
            <a:off x="7202090" y="4521196"/>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p13">
            <a:extLst>
              <a:ext uri="{FF2B5EF4-FFF2-40B4-BE49-F238E27FC236}">
                <a16:creationId xmlns:a16="http://schemas.microsoft.com/office/drawing/2014/main" id="{0E6BD3CD-9985-BF41-BCD7-9AF8FCF3C4F0}"/>
              </a:ext>
            </a:extLst>
          </p:cNvPr>
          <p:cNvSpPr/>
          <p:nvPr/>
        </p:nvSpPr>
        <p:spPr>
          <a:xfrm>
            <a:off x="8404083" y="4509713"/>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2;p13">
            <a:extLst>
              <a:ext uri="{FF2B5EF4-FFF2-40B4-BE49-F238E27FC236}">
                <a16:creationId xmlns:a16="http://schemas.microsoft.com/office/drawing/2014/main" id="{2C74205B-3FC2-4348-84F5-350773EC9D74}"/>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49" name="Google Shape;181;p17">
            <a:extLst>
              <a:ext uri="{FF2B5EF4-FFF2-40B4-BE49-F238E27FC236}">
                <a16:creationId xmlns:a16="http://schemas.microsoft.com/office/drawing/2014/main" id="{C4F92188-B735-924F-8ADE-83AF5743AB87}"/>
              </a:ext>
            </a:extLst>
          </p:cNvPr>
          <p:cNvSpPr txBox="1"/>
          <p:nvPr/>
        </p:nvSpPr>
        <p:spPr>
          <a:xfrm>
            <a:off x="46174" y="150652"/>
            <a:ext cx="8183425" cy="72869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b="1">
                <a:solidFill>
                  <a:srgbClr val="FFFFFF"/>
                </a:solidFill>
                <a:latin typeface="Work Sans"/>
                <a:ea typeface="Work Sans"/>
                <a:cs typeface="Work Sans"/>
                <a:sym typeface="Work Sans"/>
              </a:rPr>
              <a:t>LOGISTIC REGRESSION</a:t>
            </a:r>
            <a:endParaRPr sz="3500" b="1">
              <a:solidFill>
                <a:srgbClr val="FFFFFF"/>
              </a:solidFill>
              <a:latin typeface="Work Sans"/>
              <a:ea typeface="Work Sans"/>
              <a:cs typeface="Work Sans"/>
              <a:sym typeface="Work Sans"/>
            </a:endParaRPr>
          </a:p>
        </p:txBody>
      </p:sp>
      <p:pic>
        <p:nvPicPr>
          <p:cNvPr id="50" name="Picture 2" descr="Tesla logo and symbol, meaning, history, PNG">
            <a:extLst>
              <a:ext uri="{FF2B5EF4-FFF2-40B4-BE49-F238E27FC236}">
                <a16:creationId xmlns:a16="http://schemas.microsoft.com/office/drawing/2014/main" id="{4FFCCEDD-E169-4E40-B2AC-1D8CB4A3C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51" name="Google Shape;67;p13">
            <a:extLst>
              <a:ext uri="{FF2B5EF4-FFF2-40B4-BE49-F238E27FC236}">
                <a16:creationId xmlns:a16="http://schemas.microsoft.com/office/drawing/2014/main" id="{4446CF86-3ADB-0448-B09A-E657E5A3A085}"/>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Franklin Gothic"/>
                <a:ea typeface="Franklin Gothic"/>
                <a:cs typeface="Franklin Gothic"/>
                <a:sym typeface="Franklin Gothic"/>
              </a:rPr>
              <a:t>ERNEST</a:t>
            </a:r>
            <a:endParaRPr sz="1200" b="1">
              <a:latin typeface="Franklin Gothic"/>
              <a:ea typeface="Franklin Gothic"/>
              <a:cs typeface="Franklin Gothic"/>
              <a:sym typeface="Franklin Gothic"/>
            </a:endParaRPr>
          </a:p>
        </p:txBody>
      </p:sp>
      <p:graphicFrame>
        <p:nvGraphicFramePr>
          <p:cNvPr id="13" name="Table 12">
            <a:extLst>
              <a:ext uri="{FF2B5EF4-FFF2-40B4-BE49-F238E27FC236}">
                <a16:creationId xmlns:a16="http://schemas.microsoft.com/office/drawing/2014/main" id="{33626A41-96A0-41E7-92B6-A3FD9C8FB24E}"/>
              </a:ext>
            </a:extLst>
          </p:cNvPr>
          <p:cNvGraphicFramePr>
            <a:graphicFrameLocks noGrp="1"/>
          </p:cNvGraphicFramePr>
          <p:nvPr>
            <p:extLst>
              <p:ext uri="{D42A27DB-BD31-4B8C-83A1-F6EECF244321}">
                <p14:modId xmlns:p14="http://schemas.microsoft.com/office/powerpoint/2010/main" val="550706044"/>
              </p:ext>
            </p:extLst>
          </p:nvPr>
        </p:nvGraphicFramePr>
        <p:xfrm>
          <a:off x="1238250" y="1867150"/>
          <a:ext cx="2095499" cy="975360"/>
        </p:xfrm>
        <a:graphic>
          <a:graphicData uri="http://schemas.openxmlformats.org/drawingml/2006/table">
            <a:tbl>
              <a:tblPr firstRow="1" bandRow="1">
                <a:tableStyleId>{34E4E885-3048-4EA1-A9A6-7B8AEF8706AB}</a:tableStyleId>
              </a:tblPr>
              <a:tblGrid>
                <a:gridCol w="784248">
                  <a:extLst>
                    <a:ext uri="{9D8B030D-6E8A-4147-A177-3AD203B41FA5}">
                      <a16:colId xmlns:a16="http://schemas.microsoft.com/office/drawing/2014/main" val="883321931"/>
                    </a:ext>
                  </a:extLst>
                </a:gridCol>
                <a:gridCol w="339701">
                  <a:extLst>
                    <a:ext uri="{9D8B030D-6E8A-4147-A177-3AD203B41FA5}">
                      <a16:colId xmlns:a16="http://schemas.microsoft.com/office/drawing/2014/main" val="548552778"/>
                    </a:ext>
                  </a:extLst>
                </a:gridCol>
                <a:gridCol w="485775">
                  <a:extLst>
                    <a:ext uri="{9D8B030D-6E8A-4147-A177-3AD203B41FA5}">
                      <a16:colId xmlns:a16="http://schemas.microsoft.com/office/drawing/2014/main" val="78899512"/>
                    </a:ext>
                  </a:extLst>
                </a:gridCol>
                <a:gridCol w="485775">
                  <a:extLst>
                    <a:ext uri="{9D8B030D-6E8A-4147-A177-3AD203B41FA5}">
                      <a16:colId xmlns:a16="http://schemas.microsoft.com/office/drawing/2014/main" val="205195268"/>
                    </a:ext>
                  </a:extLst>
                </a:gridCol>
              </a:tblGrid>
              <a:tr h="0">
                <a:tc>
                  <a:txBody>
                    <a:bodyPr/>
                    <a:lstStyle/>
                    <a:p>
                      <a:pPr algn="just" rtl="0" fontAlgn="base"/>
                      <a:endParaRPr lang="en-US" sz="1000">
                        <a:effectLst/>
                        <a:latin typeface="Arial" panose="020B0604020202020204" pitchFamily="34" charset="0"/>
                      </a:endParaRPr>
                    </a:p>
                  </a:txBody>
                  <a:tcPr/>
                </a:tc>
                <a:tc gridSpan="3">
                  <a:txBody>
                    <a:bodyPr/>
                    <a:lstStyle/>
                    <a:p>
                      <a:pPr algn="just" rtl="0" fontAlgn="base"/>
                      <a:r>
                        <a:rPr lang="en-US" sz="1000">
                          <a:effectLst/>
                        </a:rPr>
                        <a:t>Actual </a:t>
                      </a:r>
                      <a:endParaRPr lang="en-US">
                        <a:effectLst/>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14765431"/>
                  </a:ext>
                </a:extLst>
              </a:tr>
              <a:tr h="0">
                <a:tc rowSpan="3">
                  <a:txBody>
                    <a:bodyPr/>
                    <a:lstStyle/>
                    <a:p>
                      <a:pPr algn="just" rtl="0" fontAlgn="base"/>
                      <a:r>
                        <a:rPr lang="en-US" sz="1000">
                          <a:effectLst/>
                        </a:rPr>
                        <a:t>Prediction </a:t>
                      </a:r>
                      <a:endParaRPr lang="en-US">
                        <a:effectLst/>
                      </a:endParaRPr>
                    </a:p>
                  </a:txBody>
                  <a:tcPr/>
                </a:tc>
                <a:tc>
                  <a:txBody>
                    <a:bodyPr/>
                    <a:lstStyle/>
                    <a:p>
                      <a:pPr algn="just" rtl="0" fontAlgn="base"/>
                      <a:endParaRPr lang="en-US" sz="1000">
                        <a:effectLst/>
                        <a:latin typeface="Arial" panose="020B0604020202020204" pitchFamily="34" charset="0"/>
                      </a:endParaRPr>
                    </a:p>
                  </a:txBody>
                  <a:tcPr/>
                </a:tc>
                <a:tc>
                  <a:txBody>
                    <a:bodyPr/>
                    <a:lstStyle/>
                    <a:p>
                      <a:pPr algn="just" rtl="0" fontAlgn="base"/>
                      <a:r>
                        <a:rPr lang="en-US" sz="1000">
                          <a:effectLst/>
                        </a:rPr>
                        <a:t>0 </a:t>
                      </a:r>
                      <a:endParaRPr lang="en-US">
                        <a:effectLst/>
                      </a:endParaRPr>
                    </a:p>
                  </a:txBody>
                  <a:tcPr/>
                </a:tc>
                <a:tc>
                  <a:txBody>
                    <a:bodyPr/>
                    <a:lstStyle/>
                    <a:p>
                      <a:pPr algn="just" rtl="0" fontAlgn="base"/>
                      <a:r>
                        <a:rPr lang="en-US" sz="1000">
                          <a:effectLst/>
                        </a:rPr>
                        <a:t>1 </a:t>
                      </a:r>
                      <a:endParaRPr lang="en-US">
                        <a:effectLst/>
                      </a:endParaRPr>
                    </a:p>
                  </a:txBody>
                  <a:tcPr/>
                </a:tc>
                <a:extLst>
                  <a:ext uri="{0D108BD9-81ED-4DB2-BD59-A6C34878D82A}">
                    <a16:rowId xmlns:a16="http://schemas.microsoft.com/office/drawing/2014/main" val="3404121929"/>
                  </a:ext>
                </a:extLst>
              </a:tr>
              <a:tr h="0">
                <a:tc vMerge="1">
                  <a:txBody>
                    <a:bodyPr/>
                    <a:lstStyle/>
                    <a:p>
                      <a:endParaRPr lang="en-US"/>
                    </a:p>
                  </a:txBody>
                  <a:tcPr/>
                </a:tc>
                <a:tc>
                  <a:txBody>
                    <a:bodyPr/>
                    <a:lstStyle/>
                    <a:p>
                      <a:pPr algn="just" rtl="0" fontAlgn="base"/>
                      <a:r>
                        <a:rPr lang="en-US" sz="1000">
                          <a:effectLst/>
                        </a:rPr>
                        <a:t>0 </a:t>
                      </a:r>
                      <a:endParaRPr lang="en-US">
                        <a:effectLst/>
                      </a:endParaRPr>
                    </a:p>
                  </a:txBody>
                  <a:tcPr/>
                </a:tc>
                <a:tc>
                  <a:txBody>
                    <a:bodyPr/>
                    <a:lstStyle/>
                    <a:p>
                      <a:pPr algn="just" rtl="0" fontAlgn="base"/>
                      <a:r>
                        <a:rPr lang="en-US" sz="1000">
                          <a:effectLst/>
                        </a:rPr>
                        <a:t>720 </a:t>
                      </a:r>
                      <a:endParaRPr lang="en-US">
                        <a:effectLst/>
                      </a:endParaRPr>
                    </a:p>
                  </a:txBody>
                  <a:tcPr/>
                </a:tc>
                <a:tc>
                  <a:txBody>
                    <a:bodyPr/>
                    <a:lstStyle/>
                    <a:p>
                      <a:pPr algn="just" rtl="0" fontAlgn="base"/>
                      <a:r>
                        <a:rPr lang="en-US" sz="1000">
                          <a:effectLst/>
                        </a:rPr>
                        <a:t>55 </a:t>
                      </a:r>
                      <a:endParaRPr lang="en-US">
                        <a:effectLst/>
                      </a:endParaRPr>
                    </a:p>
                  </a:txBody>
                  <a:tcPr/>
                </a:tc>
                <a:extLst>
                  <a:ext uri="{0D108BD9-81ED-4DB2-BD59-A6C34878D82A}">
                    <a16:rowId xmlns:a16="http://schemas.microsoft.com/office/drawing/2014/main" val="2720200495"/>
                  </a:ext>
                </a:extLst>
              </a:tr>
              <a:tr h="0">
                <a:tc vMerge="1">
                  <a:txBody>
                    <a:bodyPr/>
                    <a:lstStyle/>
                    <a:p>
                      <a:endParaRPr lang="en-US"/>
                    </a:p>
                  </a:txBody>
                  <a:tcPr/>
                </a:tc>
                <a:tc>
                  <a:txBody>
                    <a:bodyPr/>
                    <a:lstStyle/>
                    <a:p>
                      <a:pPr algn="just" rtl="0" fontAlgn="base"/>
                      <a:r>
                        <a:rPr lang="en-US" sz="1000">
                          <a:effectLst/>
                        </a:rPr>
                        <a:t>1 </a:t>
                      </a:r>
                      <a:endParaRPr lang="en-US">
                        <a:effectLst/>
                      </a:endParaRPr>
                    </a:p>
                  </a:txBody>
                  <a:tcPr/>
                </a:tc>
                <a:tc>
                  <a:txBody>
                    <a:bodyPr/>
                    <a:lstStyle/>
                    <a:p>
                      <a:pPr algn="just" rtl="0" fontAlgn="base"/>
                      <a:r>
                        <a:rPr lang="en-US" sz="1000">
                          <a:effectLst/>
                        </a:rPr>
                        <a:t>30 </a:t>
                      </a:r>
                      <a:endParaRPr lang="en-US">
                        <a:effectLst/>
                      </a:endParaRPr>
                    </a:p>
                  </a:txBody>
                  <a:tcPr/>
                </a:tc>
                <a:tc>
                  <a:txBody>
                    <a:bodyPr/>
                    <a:lstStyle/>
                    <a:p>
                      <a:pPr algn="just" rtl="0" fontAlgn="base"/>
                      <a:r>
                        <a:rPr lang="en-US" sz="1000">
                          <a:effectLst/>
                        </a:rPr>
                        <a:t>750 </a:t>
                      </a:r>
                      <a:endParaRPr lang="en-US">
                        <a:effectLst/>
                      </a:endParaRPr>
                    </a:p>
                  </a:txBody>
                  <a:tcPr/>
                </a:tc>
                <a:extLst>
                  <a:ext uri="{0D108BD9-81ED-4DB2-BD59-A6C34878D82A}">
                    <a16:rowId xmlns:a16="http://schemas.microsoft.com/office/drawing/2014/main" val="1377361419"/>
                  </a:ext>
                </a:extLst>
              </a:tr>
            </a:tbl>
          </a:graphicData>
        </a:graphic>
      </p:graphicFrame>
      <p:graphicFrame>
        <p:nvGraphicFramePr>
          <p:cNvPr id="16" name="Table 15">
            <a:extLst>
              <a:ext uri="{FF2B5EF4-FFF2-40B4-BE49-F238E27FC236}">
                <a16:creationId xmlns:a16="http://schemas.microsoft.com/office/drawing/2014/main" id="{74C84548-B1C6-4233-B623-4C9EBECF9AFA}"/>
              </a:ext>
            </a:extLst>
          </p:cNvPr>
          <p:cNvGraphicFramePr>
            <a:graphicFrameLocks noGrp="1"/>
          </p:cNvGraphicFramePr>
          <p:nvPr>
            <p:extLst>
              <p:ext uri="{D42A27DB-BD31-4B8C-83A1-F6EECF244321}">
                <p14:modId xmlns:p14="http://schemas.microsoft.com/office/powerpoint/2010/main" val="3297868843"/>
              </p:ext>
            </p:extLst>
          </p:nvPr>
        </p:nvGraphicFramePr>
        <p:xfrm>
          <a:off x="5726819" y="1833778"/>
          <a:ext cx="2095499" cy="975360"/>
        </p:xfrm>
        <a:graphic>
          <a:graphicData uri="http://schemas.openxmlformats.org/drawingml/2006/table">
            <a:tbl>
              <a:tblPr firstRow="1" bandRow="1">
                <a:tableStyleId>{34E4E885-3048-4EA1-A9A6-7B8AEF8706AB}</a:tableStyleId>
              </a:tblPr>
              <a:tblGrid>
                <a:gridCol w="809277">
                  <a:extLst>
                    <a:ext uri="{9D8B030D-6E8A-4147-A177-3AD203B41FA5}">
                      <a16:colId xmlns:a16="http://schemas.microsoft.com/office/drawing/2014/main" val="256866142"/>
                    </a:ext>
                  </a:extLst>
                </a:gridCol>
                <a:gridCol w="314672">
                  <a:extLst>
                    <a:ext uri="{9D8B030D-6E8A-4147-A177-3AD203B41FA5}">
                      <a16:colId xmlns:a16="http://schemas.microsoft.com/office/drawing/2014/main" val="4180799512"/>
                    </a:ext>
                  </a:extLst>
                </a:gridCol>
                <a:gridCol w="485775">
                  <a:extLst>
                    <a:ext uri="{9D8B030D-6E8A-4147-A177-3AD203B41FA5}">
                      <a16:colId xmlns:a16="http://schemas.microsoft.com/office/drawing/2014/main" val="1036041103"/>
                    </a:ext>
                  </a:extLst>
                </a:gridCol>
                <a:gridCol w="485775">
                  <a:extLst>
                    <a:ext uri="{9D8B030D-6E8A-4147-A177-3AD203B41FA5}">
                      <a16:colId xmlns:a16="http://schemas.microsoft.com/office/drawing/2014/main" val="336288177"/>
                    </a:ext>
                  </a:extLst>
                </a:gridCol>
              </a:tblGrid>
              <a:tr h="0">
                <a:tc>
                  <a:txBody>
                    <a:bodyPr/>
                    <a:lstStyle/>
                    <a:p>
                      <a:pPr algn="just" rtl="0" fontAlgn="base"/>
                      <a:endParaRPr lang="en-US" sz="1000" b="0" i="0">
                        <a:effectLst/>
                        <a:latin typeface="Arial" panose="020B0604020202020204" pitchFamily="34" charset="0"/>
                      </a:endParaRPr>
                    </a:p>
                  </a:txBody>
                  <a:tcPr/>
                </a:tc>
                <a:tc gridSpan="3">
                  <a:txBody>
                    <a:bodyPr/>
                    <a:lstStyle/>
                    <a:p>
                      <a:pPr algn="just" rtl="0" fontAlgn="base"/>
                      <a:r>
                        <a:rPr lang="en-US" sz="1000">
                          <a:effectLst/>
                        </a:rPr>
                        <a:t>Actual </a:t>
                      </a:r>
                      <a:endParaRPr lang="en-US" b="0" i="0">
                        <a:effectLst/>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06045180"/>
                  </a:ext>
                </a:extLst>
              </a:tr>
              <a:tr h="0">
                <a:tc rowSpan="3">
                  <a:txBody>
                    <a:bodyPr/>
                    <a:lstStyle/>
                    <a:p>
                      <a:pPr algn="just" rtl="0" fontAlgn="base"/>
                      <a:r>
                        <a:rPr lang="en-US" sz="1000">
                          <a:effectLst/>
                        </a:rPr>
                        <a:t>Prediction </a:t>
                      </a:r>
                      <a:endParaRPr lang="en-US" b="0" i="0">
                        <a:effectLst/>
                      </a:endParaRPr>
                    </a:p>
                  </a:txBody>
                  <a:tcPr/>
                </a:tc>
                <a:tc>
                  <a:txBody>
                    <a:bodyPr/>
                    <a:lstStyle/>
                    <a:p>
                      <a:pPr algn="just" rtl="0" fontAlgn="base"/>
                      <a:endParaRPr lang="en-US" sz="1000" b="0" i="0">
                        <a:effectLst/>
                        <a:latin typeface="Arial" panose="020B0604020202020204" pitchFamily="34" charset="0"/>
                      </a:endParaRPr>
                    </a:p>
                  </a:txBody>
                  <a:tcPr/>
                </a:tc>
                <a:tc>
                  <a:txBody>
                    <a:bodyPr/>
                    <a:lstStyle/>
                    <a:p>
                      <a:pPr algn="just" rtl="0" fontAlgn="base"/>
                      <a:r>
                        <a:rPr lang="en-US" sz="1000">
                          <a:effectLst/>
                        </a:rPr>
                        <a:t>0 </a:t>
                      </a:r>
                      <a:endParaRPr lang="en-US" b="0" i="0">
                        <a:effectLst/>
                      </a:endParaRPr>
                    </a:p>
                  </a:txBody>
                  <a:tcPr/>
                </a:tc>
                <a:tc>
                  <a:txBody>
                    <a:bodyPr/>
                    <a:lstStyle/>
                    <a:p>
                      <a:pPr algn="just" rtl="0" fontAlgn="base"/>
                      <a:r>
                        <a:rPr lang="en-US" sz="1000">
                          <a:effectLst/>
                        </a:rPr>
                        <a:t>1 </a:t>
                      </a:r>
                      <a:endParaRPr lang="en-US" b="0" i="0">
                        <a:effectLst/>
                      </a:endParaRPr>
                    </a:p>
                  </a:txBody>
                  <a:tcPr/>
                </a:tc>
                <a:extLst>
                  <a:ext uri="{0D108BD9-81ED-4DB2-BD59-A6C34878D82A}">
                    <a16:rowId xmlns:a16="http://schemas.microsoft.com/office/drawing/2014/main" val="3708265958"/>
                  </a:ext>
                </a:extLst>
              </a:tr>
              <a:tr h="0">
                <a:tc vMerge="1">
                  <a:txBody>
                    <a:bodyPr/>
                    <a:lstStyle/>
                    <a:p>
                      <a:endParaRPr lang="en-US"/>
                    </a:p>
                  </a:txBody>
                  <a:tcPr/>
                </a:tc>
                <a:tc>
                  <a:txBody>
                    <a:bodyPr/>
                    <a:lstStyle/>
                    <a:p>
                      <a:pPr algn="just" rtl="0" fontAlgn="base"/>
                      <a:r>
                        <a:rPr lang="en-US" sz="1000">
                          <a:effectLst/>
                        </a:rPr>
                        <a:t>0 </a:t>
                      </a:r>
                      <a:endParaRPr lang="en-US" b="0" i="0">
                        <a:effectLst/>
                      </a:endParaRPr>
                    </a:p>
                  </a:txBody>
                  <a:tcPr/>
                </a:tc>
                <a:tc>
                  <a:txBody>
                    <a:bodyPr/>
                    <a:lstStyle/>
                    <a:p>
                      <a:pPr algn="just" rtl="0" fontAlgn="base"/>
                      <a:r>
                        <a:rPr lang="en-US" sz="1000">
                          <a:effectLst/>
                        </a:rPr>
                        <a:t>701 </a:t>
                      </a:r>
                      <a:endParaRPr lang="en-US" b="0" i="0">
                        <a:effectLst/>
                      </a:endParaRPr>
                    </a:p>
                  </a:txBody>
                  <a:tcPr/>
                </a:tc>
                <a:tc>
                  <a:txBody>
                    <a:bodyPr/>
                    <a:lstStyle/>
                    <a:p>
                      <a:pPr algn="just" rtl="0" fontAlgn="base"/>
                      <a:r>
                        <a:rPr lang="en-US" sz="1000">
                          <a:effectLst/>
                        </a:rPr>
                        <a:t>38 </a:t>
                      </a:r>
                      <a:endParaRPr lang="en-US" b="0" i="0">
                        <a:effectLst/>
                      </a:endParaRPr>
                    </a:p>
                  </a:txBody>
                  <a:tcPr/>
                </a:tc>
                <a:extLst>
                  <a:ext uri="{0D108BD9-81ED-4DB2-BD59-A6C34878D82A}">
                    <a16:rowId xmlns:a16="http://schemas.microsoft.com/office/drawing/2014/main" val="4199239967"/>
                  </a:ext>
                </a:extLst>
              </a:tr>
              <a:tr h="0">
                <a:tc vMerge="1">
                  <a:txBody>
                    <a:bodyPr/>
                    <a:lstStyle/>
                    <a:p>
                      <a:endParaRPr lang="en-US"/>
                    </a:p>
                  </a:txBody>
                  <a:tcPr/>
                </a:tc>
                <a:tc>
                  <a:txBody>
                    <a:bodyPr/>
                    <a:lstStyle/>
                    <a:p>
                      <a:pPr algn="just" rtl="0" fontAlgn="base"/>
                      <a:r>
                        <a:rPr lang="en-US" sz="1000">
                          <a:effectLst/>
                        </a:rPr>
                        <a:t>1 </a:t>
                      </a:r>
                      <a:endParaRPr lang="en-US" b="0" i="0">
                        <a:effectLst/>
                      </a:endParaRPr>
                    </a:p>
                  </a:txBody>
                  <a:tcPr/>
                </a:tc>
                <a:tc>
                  <a:txBody>
                    <a:bodyPr/>
                    <a:lstStyle/>
                    <a:p>
                      <a:pPr algn="just" rtl="0" fontAlgn="base"/>
                      <a:r>
                        <a:rPr lang="en-US" sz="1000">
                          <a:effectLst/>
                        </a:rPr>
                        <a:t>49 </a:t>
                      </a:r>
                      <a:endParaRPr lang="en-US" b="0" i="0">
                        <a:effectLst/>
                      </a:endParaRPr>
                    </a:p>
                  </a:txBody>
                  <a:tcPr/>
                </a:tc>
                <a:tc>
                  <a:txBody>
                    <a:bodyPr/>
                    <a:lstStyle/>
                    <a:p>
                      <a:pPr algn="just" rtl="0" fontAlgn="base"/>
                      <a:r>
                        <a:rPr lang="en-US" sz="1000">
                          <a:effectLst/>
                        </a:rPr>
                        <a:t>767 </a:t>
                      </a:r>
                      <a:endParaRPr lang="en-US" b="0" i="0">
                        <a:effectLst/>
                      </a:endParaRPr>
                    </a:p>
                  </a:txBody>
                  <a:tcPr/>
                </a:tc>
                <a:extLst>
                  <a:ext uri="{0D108BD9-81ED-4DB2-BD59-A6C34878D82A}">
                    <a16:rowId xmlns:a16="http://schemas.microsoft.com/office/drawing/2014/main" val="3905525653"/>
                  </a:ext>
                </a:extLst>
              </a:tr>
            </a:tbl>
          </a:graphicData>
        </a:graphic>
      </p:graphicFrame>
    </p:spTree>
    <p:extLst>
      <p:ext uri="{BB962C8B-B14F-4D97-AF65-F5344CB8AC3E}">
        <p14:creationId xmlns:p14="http://schemas.microsoft.com/office/powerpoint/2010/main" val="3809357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60" name="Picture 2" descr="Hackers can trick a Tesla into accelerating by 50 miles per hour | MIT  Technology Review">
            <a:extLst>
              <a:ext uri="{FF2B5EF4-FFF2-40B4-BE49-F238E27FC236}">
                <a16:creationId xmlns:a16="http://schemas.microsoft.com/office/drawing/2014/main" id="{216F36BF-652A-6D43-85A6-D98D50882214}"/>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b="7826"/>
          <a:stretch/>
        </p:blipFill>
        <p:spPr bwMode="auto">
          <a:xfrm>
            <a:off x="1375" y="684647"/>
            <a:ext cx="9144000" cy="3921025"/>
          </a:xfrm>
          <a:prstGeom prst="rect">
            <a:avLst/>
          </a:prstGeom>
          <a:noFill/>
          <a:extLst>
            <a:ext uri="{909E8E84-426E-40DD-AFC4-6F175D3DCCD1}">
              <a14:hiddenFill xmlns:a14="http://schemas.microsoft.com/office/drawing/2010/main">
                <a:solidFill>
                  <a:srgbClr val="FFFFFF"/>
                </a:solidFill>
              </a14:hiddenFill>
            </a:ext>
          </a:extLst>
        </p:spPr>
      </p:pic>
      <p:sp>
        <p:nvSpPr>
          <p:cNvPr id="137" name="Google Shape;137;p16"/>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6"/>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145" name="Google Shape;145;p16"/>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txBox="1"/>
          <p:nvPr/>
        </p:nvSpPr>
        <p:spPr>
          <a:xfrm>
            <a:off x="46174" y="27708"/>
            <a:ext cx="7946415" cy="9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500" b="1">
                <a:solidFill>
                  <a:srgbClr val="FFFFFF"/>
                </a:solidFill>
                <a:latin typeface="Work Sans"/>
                <a:ea typeface="Work Sans"/>
                <a:cs typeface="Work Sans"/>
                <a:sym typeface="Work Sans"/>
              </a:rPr>
              <a:t>THE ELECTRIC VEHICLE INDUSTRY</a:t>
            </a:r>
          </a:p>
        </p:txBody>
      </p:sp>
      <p:pic>
        <p:nvPicPr>
          <p:cNvPr id="27" name="Picture 2" descr="Tesla logo and symbol, meaning, history, PNG">
            <a:extLst>
              <a:ext uri="{FF2B5EF4-FFF2-40B4-BE49-F238E27FC236}">
                <a16:creationId xmlns:a16="http://schemas.microsoft.com/office/drawing/2014/main" id="{3B52A326-DD66-4903-A54F-B1D54196E7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28" name="Google Shape;77;p14">
            <a:extLst>
              <a:ext uri="{FF2B5EF4-FFF2-40B4-BE49-F238E27FC236}">
                <a16:creationId xmlns:a16="http://schemas.microsoft.com/office/drawing/2014/main" id="{43709535-6B65-4E2D-A5C6-CF1C6A861DB7}"/>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p13">
            <a:extLst>
              <a:ext uri="{FF2B5EF4-FFF2-40B4-BE49-F238E27FC236}">
                <a16:creationId xmlns:a16="http://schemas.microsoft.com/office/drawing/2014/main" id="{5ADC8C2F-68E4-471F-9EF8-D42005F58B87}"/>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latin typeface="Franklin Gothic Book" panose="020B0503020102020204" pitchFamily="34" charset="0"/>
                <a:ea typeface="Franklin Gothic"/>
                <a:cs typeface="Franklin Gothic"/>
                <a:sym typeface="Franklin Gothic"/>
              </a:rPr>
              <a:t>WEN ZHAO</a:t>
            </a:r>
          </a:p>
        </p:txBody>
      </p:sp>
      <p:sp>
        <p:nvSpPr>
          <p:cNvPr id="30" name="Google Shape;57;p13">
            <a:extLst>
              <a:ext uri="{FF2B5EF4-FFF2-40B4-BE49-F238E27FC236}">
                <a16:creationId xmlns:a16="http://schemas.microsoft.com/office/drawing/2014/main" id="{B3AADBBF-798B-442F-A175-21FA6BB7465C}"/>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1;p13">
            <a:extLst>
              <a:ext uri="{FF2B5EF4-FFF2-40B4-BE49-F238E27FC236}">
                <a16:creationId xmlns:a16="http://schemas.microsoft.com/office/drawing/2014/main" id="{D4765828-4B0E-45C6-B291-9C2A5288A4CF}"/>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8;p13">
            <a:extLst>
              <a:ext uri="{FF2B5EF4-FFF2-40B4-BE49-F238E27FC236}">
                <a16:creationId xmlns:a16="http://schemas.microsoft.com/office/drawing/2014/main" id="{36956CF3-2469-4164-A5DF-D02913D34A21}"/>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p13">
            <a:extLst>
              <a:ext uri="{FF2B5EF4-FFF2-40B4-BE49-F238E27FC236}">
                <a16:creationId xmlns:a16="http://schemas.microsoft.com/office/drawing/2014/main" id="{3CC35FC7-6EB1-4325-A1D8-5D73F8F7D85E}"/>
              </a:ext>
            </a:extLst>
          </p:cNvPr>
          <p:cNvSpPr/>
          <p:nvPr/>
        </p:nvSpPr>
        <p:spPr>
          <a:xfrm>
            <a:off x="2180214" y="4509714"/>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0;p13">
            <a:extLst>
              <a:ext uri="{FF2B5EF4-FFF2-40B4-BE49-F238E27FC236}">
                <a16:creationId xmlns:a16="http://schemas.microsoft.com/office/drawing/2014/main" id="{3B5C4918-B378-4512-813E-C05EB7D87B3C}"/>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8;p13">
            <a:extLst>
              <a:ext uri="{FF2B5EF4-FFF2-40B4-BE49-F238E27FC236}">
                <a16:creationId xmlns:a16="http://schemas.microsoft.com/office/drawing/2014/main" id="{0B71024B-9EB7-448B-81C2-C48EBDD936A3}"/>
              </a:ext>
            </a:extLst>
          </p:cNvPr>
          <p:cNvSpPr/>
          <p:nvPr/>
        </p:nvSpPr>
        <p:spPr>
          <a:xfrm>
            <a:off x="7202090" y="4521196"/>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p13">
            <a:extLst>
              <a:ext uri="{FF2B5EF4-FFF2-40B4-BE49-F238E27FC236}">
                <a16:creationId xmlns:a16="http://schemas.microsoft.com/office/drawing/2014/main" id="{17025FEE-E672-403E-9274-546B45D03DEE}"/>
              </a:ext>
            </a:extLst>
          </p:cNvPr>
          <p:cNvSpPr/>
          <p:nvPr/>
        </p:nvSpPr>
        <p:spPr>
          <a:xfrm>
            <a:off x="8404083" y="4509713"/>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89ED0A1B-ADF4-F341-886E-55691991B131}"/>
              </a:ext>
            </a:extLst>
          </p:cNvPr>
          <p:cNvGrpSpPr/>
          <p:nvPr/>
        </p:nvGrpSpPr>
        <p:grpSpPr>
          <a:xfrm>
            <a:off x="154852" y="998586"/>
            <a:ext cx="8834297" cy="659700"/>
            <a:chOff x="201578" y="998586"/>
            <a:chExt cx="8834297" cy="659700"/>
          </a:xfrm>
        </p:grpSpPr>
        <p:sp>
          <p:nvSpPr>
            <p:cNvPr id="135" name="Google Shape;135;p16"/>
            <p:cNvSpPr/>
            <p:nvPr/>
          </p:nvSpPr>
          <p:spPr>
            <a:xfrm>
              <a:off x="3205546" y="998586"/>
              <a:ext cx="2826000" cy="659700"/>
            </a:xfrm>
            <a:prstGeom prst="roundRect">
              <a:avLst>
                <a:gd name="adj" fmla="val 16667"/>
              </a:avLst>
            </a:prstGeom>
            <a:solidFill>
              <a:srgbClr val="B45F06"/>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Franklin Gothic Medium" panose="020B0603020102020204" pitchFamily="34" charset="0"/>
                  <a:ea typeface="Franklin Gothic"/>
                  <a:cs typeface="Franklin Gothic"/>
                  <a:sym typeface="Franklin Gothic"/>
                </a:rPr>
                <a:t>GLOBAL WARMING</a:t>
              </a:r>
              <a:endParaRPr b="1">
                <a:solidFill>
                  <a:srgbClr val="FFFFFF"/>
                </a:solidFill>
                <a:latin typeface="Franklin Gothic Medium" panose="020B0603020102020204" pitchFamily="34" charset="0"/>
                <a:ea typeface="Franklin Gothic"/>
                <a:cs typeface="Franklin Gothic"/>
                <a:sym typeface="Franklin Gothic"/>
              </a:endParaRPr>
            </a:p>
          </p:txBody>
        </p:sp>
        <p:sp>
          <p:nvSpPr>
            <p:cNvPr id="157" name="Google Shape;157;p16"/>
            <p:cNvSpPr/>
            <p:nvPr/>
          </p:nvSpPr>
          <p:spPr>
            <a:xfrm>
              <a:off x="6209875" y="998586"/>
              <a:ext cx="2826000" cy="659700"/>
            </a:xfrm>
            <a:prstGeom prst="roundRect">
              <a:avLst>
                <a:gd name="adj" fmla="val 16667"/>
              </a:avLst>
            </a:prstGeom>
            <a:solidFill>
              <a:srgbClr val="741B47"/>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Franklin Gothic Medium" panose="020B0603020102020204" pitchFamily="34" charset="0"/>
                  <a:ea typeface="Franklin Gothic"/>
                  <a:cs typeface="Franklin Gothic"/>
                  <a:sym typeface="Franklin Gothic"/>
                </a:rPr>
                <a:t>STRONG REGULATORY SUPPORT</a:t>
              </a:r>
              <a:endParaRPr b="1">
                <a:solidFill>
                  <a:srgbClr val="FFFFFF"/>
                </a:solidFill>
                <a:latin typeface="Franklin Gothic Medium" panose="020B0603020102020204" pitchFamily="34" charset="0"/>
                <a:ea typeface="Franklin Gothic"/>
                <a:cs typeface="Franklin Gothic"/>
                <a:sym typeface="Franklin Gothic"/>
              </a:endParaRPr>
            </a:p>
          </p:txBody>
        </p:sp>
        <p:sp>
          <p:nvSpPr>
            <p:cNvPr id="45" name="Google Shape;155;p16">
              <a:extLst>
                <a:ext uri="{FF2B5EF4-FFF2-40B4-BE49-F238E27FC236}">
                  <a16:creationId xmlns:a16="http://schemas.microsoft.com/office/drawing/2014/main" id="{F5C33D2A-A680-4CE7-B499-B01701EF4718}"/>
                </a:ext>
              </a:extLst>
            </p:cNvPr>
            <p:cNvSpPr/>
            <p:nvPr/>
          </p:nvSpPr>
          <p:spPr>
            <a:xfrm>
              <a:off x="201578" y="998586"/>
              <a:ext cx="2825639" cy="659700"/>
            </a:xfrm>
            <a:prstGeom prst="roundRect">
              <a:avLst>
                <a:gd name="adj" fmla="val 16667"/>
              </a:avLst>
            </a:prstGeom>
            <a:solidFill>
              <a:srgbClr val="98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FFFF"/>
                  </a:solidFill>
                  <a:latin typeface="Franklin Gothic Medium" panose="020B0603020102020204" pitchFamily="34" charset="0"/>
                  <a:ea typeface="Franklin Gothic"/>
                  <a:cs typeface="Franklin Gothic"/>
                  <a:sym typeface="Franklin Gothic"/>
                </a:rPr>
                <a:t>SALES OF ELECTRIC VEHICLE</a:t>
              </a:r>
              <a:endParaRPr b="1">
                <a:solidFill>
                  <a:srgbClr val="FFFFFF"/>
                </a:solidFill>
                <a:latin typeface="Franklin Gothic Medium" panose="020B0603020102020204" pitchFamily="34" charset="0"/>
                <a:ea typeface="Franklin Gothic"/>
                <a:cs typeface="Franklin Gothic"/>
                <a:sym typeface="Franklin Gothic"/>
              </a:endParaRPr>
            </a:p>
          </p:txBody>
        </p:sp>
      </p:grpSp>
      <p:grpSp>
        <p:nvGrpSpPr>
          <p:cNvPr id="16" name="Group 15">
            <a:extLst>
              <a:ext uri="{FF2B5EF4-FFF2-40B4-BE49-F238E27FC236}">
                <a16:creationId xmlns:a16="http://schemas.microsoft.com/office/drawing/2014/main" id="{6226F8AE-109D-7F45-825D-ECF8579E498B}"/>
              </a:ext>
            </a:extLst>
          </p:cNvPr>
          <p:cNvGrpSpPr/>
          <p:nvPr/>
        </p:nvGrpSpPr>
        <p:grpSpPr>
          <a:xfrm>
            <a:off x="264454" y="1753052"/>
            <a:ext cx="2545800" cy="1176000"/>
            <a:chOff x="264454" y="1755122"/>
            <a:chExt cx="2545800" cy="1176000"/>
          </a:xfrm>
        </p:grpSpPr>
        <p:sp>
          <p:nvSpPr>
            <p:cNvPr id="44" name="Google Shape;154;p16">
              <a:extLst>
                <a:ext uri="{FF2B5EF4-FFF2-40B4-BE49-F238E27FC236}">
                  <a16:creationId xmlns:a16="http://schemas.microsoft.com/office/drawing/2014/main" id="{6913A0C9-C02E-4C7D-B482-56A0909BD52E}"/>
                </a:ext>
              </a:extLst>
            </p:cNvPr>
            <p:cNvSpPr/>
            <p:nvPr/>
          </p:nvSpPr>
          <p:spPr>
            <a:xfrm>
              <a:off x="264454" y="1755122"/>
              <a:ext cx="2545800" cy="1176000"/>
            </a:xfrm>
            <a:prstGeom prst="rect">
              <a:avLst/>
            </a:prstGeom>
            <a:solidFill>
              <a:srgbClr val="F4CCCC"/>
            </a:solid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889000" lvl="0" algn="ctr" rtl="0">
                <a:lnSpc>
                  <a:spcPct val="115000"/>
                </a:lnSpc>
                <a:spcBef>
                  <a:spcPts val="0"/>
                </a:spcBef>
                <a:spcAft>
                  <a:spcPts val="0"/>
                </a:spcAft>
                <a:buClr>
                  <a:schemeClr val="dk1"/>
                </a:buClr>
                <a:buSzPts val="1100"/>
                <a:buFont typeface="Arial"/>
                <a:buNone/>
              </a:pPr>
              <a:r>
                <a:rPr lang="en" sz="2400" b="1">
                  <a:solidFill>
                    <a:schemeClr val="dk1"/>
                  </a:solidFill>
                  <a:latin typeface="Franklin Gothic Medium" panose="020B0603020102020204" pitchFamily="34" charset="0"/>
                  <a:ea typeface="Franklin Gothic"/>
                  <a:cs typeface="Franklin Gothic"/>
                  <a:sym typeface="Franklin Gothic"/>
                </a:rPr>
                <a:t>29% </a:t>
              </a:r>
            </a:p>
            <a:p>
              <a:pPr marL="889000" lvl="0" algn="ctr" rtl="0">
                <a:lnSpc>
                  <a:spcPct val="115000"/>
                </a:lnSpc>
                <a:spcBef>
                  <a:spcPts val="0"/>
                </a:spcBef>
                <a:spcAft>
                  <a:spcPts val="0"/>
                </a:spcAft>
                <a:buClr>
                  <a:schemeClr val="dk1"/>
                </a:buClr>
                <a:buSzPts val="1100"/>
                <a:buFont typeface="Arial"/>
                <a:buNone/>
              </a:pPr>
              <a:r>
                <a:rPr lang="en" sz="1100">
                  <a:solidFill>
                    <a:schemeClr val="dk1"/>
                  </a:solidFill>
                  <a:latin typeface="Franklin Gothic Medium" panose="020B0603020102020204" pitchFamily="34" charset="0"/>
                  <a:ea typeface="Franklin Gothic"/>
                  <a:cs typeface="Franklin Gothic"/>
                  <a:sym typeface="Franklin Gothic"/>
                </a:rPr>
                <a:t>Expected CAGR </a:t>
              </a:r>
            </a:p>
            <a:p>
              <a:pPr marL="889000" lvl="0" algn="ctr" rtl="0">
                <a:lnSpc>
                  <a:spcPct val="115000"/>
                </a:lnSpc>
                <a:spcBef>
                  <a:spcPts val="0"/>
                </a:spcBef>
                <a:spcAft>
                  <a:spcPts val="0"/>
                </a:spcAft>
                <a:buClr>
                  <a:schemeClr val="dk1"/>
                </a:buClr>
                <a:buSzPts val="1100"/>
                <a:buFont typeface="Arial"/>
                <a:buNone/>
              </a:pPr>
              <a:r>
                <a:rPr lang="en" sz="1100">
                  <a:solidFill>
                    <a:schemeClr val="dk1"/>
                  </a:solidFill>
                  <a:latin typeface="Franklin Gothic Medium" panose="020B0603020102020204" pitchFamily="34" charset="0"/>
                  <a:ea typeface="Franklin Gothic"/>
                  <a:cs typeface="Franklin Gothic"/>
                  <a:sym typeface="Franklin Gothic"/>
                </a:rPr>
                <a:t>from 2021 to 2026.</a:t>
              </a:r>
              <a:endParaRPr lang="en-US" sz="1500">
                <a:latin typeface="Franklin Gothic Medium" panose="020B0603020102020204" pitchFamily="34" charset="0"/>
                <a:ea typeface="Franklin Gothic"/>
                <a:cs typeface="Franklin Gothic"/>
                <a:sym typeface="Franklin Gothic"/>
              </a:endParaRPr>
            </a:p>
          </p:txBody>
        </p:sp>
        <p:pic>
          <p:nvPicPr>
            <p:cNvPr id="4" name="Picture 3">
              <a:extLst>
                <a:ext uri="{FF2B5EF4-FFF2-40B4-BE49-F238E27FC236}">
                  <a16:creationId xmlns:a16="http://schemas.microsoft.com/office/drawing/2014/main" id="{1E6D5CB0-FF03-FA4E-A86A-62FA81EF1F35}"/>
                </a:ext>
              </a:extLst>
            </p:cNvPr>
            <p:cNvPicPr>
              <a:picLocks noChangeAspect="1"/>
            </p:cNvPicPr>
            <p:nvPr/>
          </p:nvPicPr>
          <p:blipFill>
            <a:blip r:embed="rId5"/>
            <a:stretch>
              <a:fillRect/>
            </a:stretch>
          </p:blipFill>
          <p:spPr>
            <a:xfrm>
              <a:off x="505066" y="2007913"/>
              <a:ext cx="659700" cy="659700"/>
            </a:xfrm>
            <a:prstGeom prst="rect">
              <a:avLst/>
            </a:prstGeom>
          </p:spPr>
        </p:pic>
      </p:grpSp>
      <p:grpSp>
        <p:nvGrpSpPr>
          <p:cNvPr id="9" name="Group 8">
            <a:extLst>
              <a:ext uri="{FF2B5EF4-FFF2-40B4-BE49-F238E27FC236}">
                <a16:creationId xmlns:a16="http://schemas.microsoft.com/office/drawing/2014/main" id="{E0EDBD91-6168-C94B-903B-6E2E8A963894}"/>
              </a:ext>
            </a:extLst>
          </p:cNvPr>
          <p:cNvGrpSpPr/>
          <p:nvPr/>
        </p:nvGrpSpPr>
        <p:grpSpPr>
          <a:xfrm>
            <a:off x="3284264" y="1753052"/>
            <a:ext cx="2545800" cy="1176000"/>
            <a:chOff x="3385687" y="1746991"/>
            <a:chExt cx="2545800" cy="1176000"/>
          </a:xfrm>
        </p:grpSpPr>
        <p:sp>
          <p:nvSpPr>
            <p:cNvPr id="43" name="Google Shape;154;p16">
              <a:extLst>
                <a:ext uri="{FF2B5EF4-FFF2-40B4-BE49-F238E27FC236}">
                  <a16:creationId xmlns:a16="http://schemas.microsoft.com/office/drawing/2014/main" id="{018FE27C-BCA6-DC4D-A6DC-AFB7A063704F}"/>
                </a:ext>
              </a:extLst>
            </p:cNvPr>
            <p:cNvSpPr/>
            <p:nvPr/>
          </p:nvSpPr>
          <p:spPr>
            <a:xfrm>
              <a:off x="3385687" y="1746991"/>
              <a:ext cx="2545800" cy="1176000"/>
            </a:xfrm>
            <a:prstGeom prst="rect">
              <a:avLst/>
            </a:prstGeom>
            <a:solidFill>
              <a:schemeClr val="accent4">
                <a:lumMod val="20000"/>
                <a:lumOff val="80000"/>
              </a:schemeClr>
            </a:solidFill>
            <a:ln w="38100" cap="flat" cmpd="sng">
              <a:solidFill>
                <a:schemeClr val="accent4">
                  <a:lumMod val="50000"/>
                </a:schemeClr>
              </a:solidFill>
              <a:prstDash val="solid"/>
              <a:round/>
              <a:headEnd type="none" w="sm" len="sm"/>
              <a:tailEnd type="none" w="sm" len="sm"/>
            </a:ln>
          </p:spPr>
          <p:txBody>
            <a:bodyPr spcFirstLastPara="1" wrap="square" lIns="91425" tIns="91425" rIns="91425" bIns="91425" anchor="ctr" anchorCtr="0">
              <a:noAutofit/>
            </a:bodyPr>
            <a:lstStyle/>
            <a:p>
              <a:pPr marL="889000" lvl="0" algn="ctr" rtl="0">
                <a:lnSpc>
                  <a:spcPct val="115000"/>
                </a:lnSpc>
                <a:spcBef>
                  <a:spcPts val="0"/>
                </a:spcBef>
                <a:spcAft>
                  <a:spcPts val="0"/>
                </a:spcAft>
                <a:buClr>
                  <a:schemeClr val="dk1"/>
                </a:buClr>
                <a:buSzPts val="1100"/>
                <a:buFont typeface="Arial"/>
                <a:buNone/>
              </a:pPr>
              <a:r>
                <a:rPr lang="en" sz="2400" b="1">
                  <a:solidFill>
                    <a:schemeClr val="dk1"/>
                  </a:solidFill>
                  <a:latin typeface="Franklin Gothic Medium" panose="020B0603020102020204" pitchFamily="34" charset="0"/>
                  <a:ea typeface="Franklin Gothic"/>
                  <a:cs typeface="Franklin Gothic"/>
                  <a:sym typeface="Franklin Gothic"/>
                </a:rPr>
                <a:t>30% </a:t>
              </a:r>
            </a:p>
            <a:p>
              <a:pPr marL="889000" lvl="0" algn="ctr" rtl="0">
                <a:lnSpc>
                  <a:spcPct val="115000"/>
                </a:lnSpc>
                <a:spcBef>
                  <a:spcPts val="0"/>
                </a:spcBef>
                <a:spcAft>
                  <a:spcPts val="0"/>
                </a:spcAft>
                <a:buClr>
                  <a:schemeClr val="dk1"/>
                </a:buClr>
                <a:buSzPts val="1100"/>
                <a:buFont typeface="Arial"/>
                <a:buNone/>
              </a:pPr>
              <a:r>
                <a:rPr lang="en" sz="1100">
                  <a:solidFill>
                    <a:schemeClr val="dk1"/>
                  </a:solidFill>
                  <a:latin typeface="Franklin Gothic Medium" panose="020B0603020102020204" pitchFamily="34" charset="0"/>
                  <a:ea typeface="Franklin Gothic"/>
                  <a:cs typeface="Franklin Gothic"/>
                  <a:sym typeface="Franklin Gothic"/>
                </a:rPr>
                <a:t>US Global Warming emissions due to transportation sector.</a:t>
              </a:r>
              <a:endParaRPr lang="en-US" sz="1500">
                <a:latin typeface="Franklin Gothic Medium" panose="020B0603020102020204" pitchFamily="34" charset="0"/>
                <a:ea typeface="Franklin Gothic"/>
                <a:cs typeface="Franklin Gothic"/>
                <a:sym typeface="Franklin Gothic"/>
              </a:endParaRPr>
            </a:p>
          </p:txBody>
        </p:sp>
        <p:pic>
          <p:nvPicPr>
            <p:cNvPr id="6" name="Picture 5">
              <a:extLst>
                <a:ext uri="{FF2B5EF4-FFF2-40B4-BE49-F238E27FC236}">
                  <a16:creationId xmlns:a16="http://schemas.microsoft.com/office/drawing/2014/main" id="{B918D4DB-EB31-6849-8262-D0846BE77E17}"/>
                </a:ext>
              </a:extLst>
            </p:cNvPr>
            <p:cNvPicPr>
              <a:picLocks noChangeAspect="1"/>
            </p:cNvPicPr>
            <p:nvPr/>
          </p:nvPicPr>
          <p:blipFill>
            <a:blip r:embed="rId6"/>
            <a:stretch>
              <a:fillRect/>
            </a:stretch>
          </p:blipFill>
          <p:spPr>
            <a:xfrm>
              <a:off x="3619412" y="1996120"/>
              <a:ext cx="673474" cy="673474"/>
            </a:xfrm>
            <a:prstGeom prst="rect">
              <a:avLst/>
            </a:prstGeom>
          </p:spPr>
        </p:pic>
      </p:grpSp>
      <p:grpSp>
        <p:nvGrpSpPr>
          <p:cNvPr id="10" name="Group 9">
            <a:extLst>
              <a:ext uri="{FF2B5EF4-FFF2-40B4-BE49-F238E27FC236}">
                <a16:creationId xmlns:a16="http://schemas.microsoft.com/office/drawing/2014/main" id="{A10C48D2-F295-AC4C-BA08-D9058A555E76}"/>
              </a:ext>
            </a:extLst>
          </p:cNvPr>
          <p:cNvGrpSpPr/>
          <p:nvPr/>
        </p:nvGrpSpPr>
        <p:grpSpPr>
          <a:xfrm>
            <a:off x="3283760" y="3056064"/>
            <a:ext cx="2545800" cy="1176000"/>
            <a:chOff x="3391060" y="3230294"/>
            <a:chExt cx="2545800" cy="1176000"/>
          </a:xfrm>
        </p:grpSpPr>
        <p:sp>
          <p:nvSpPr>
            <p:cNvPr id="49" name="Google Shape;154;p16">
              <a:extLst>
                <a:ext uri="{FF2B5EF4-FFF2-40B4-BE49-F238E27FC236}">
                  <a16:creationId xmlns:a16="http://schemas.microsoft.com/office/drawing/2014/main" id="{A238E261-956E-D94E-AE36-B4BCBAB89F84}"/>
                </a:ext>
              </a:extLst>
            </p:cNvPr>
            <p:cNvSpPr/>
            <p:nvPr/>
          </p:nvSpPr>
          <p:spPr>
            <a:xfrm>
              <a:off x="3391060" y="3230294"/>
              <a:ext cx="2545800" cy="1176000"/>
            </a:xfrm>
            <a:prstGeom prst="rect">
              <a:avLst/>
            </a:prstGeom>
            <a:solidFill>
              <a:schemeClr val="accent4">
                <a:lumMod val="20000"/>
                <a:lumOff val="80000"/>
              </a:schemeClr>
            </a:solidFill>
            <a:ln w="38100" cap="flat" cmpd="sng">
              <a:solidFill>
                <a:schemeClr val="accent4">
                  <a:lumMod val="50000"/>
                </a:schemeClr>
              </a:solidFill>
              <a:prstDash val="solid"/>
              <a:round/>
              <a:headEnd type="none" w="sm" len="sm"/>
              <a:tailEnd type="none" w="sm" len="sm"/>
            </a:ln>
          </p:spPr>
          <p:txBody>
            <a:bodyPr spcFirstLastPara="1" wrap="square" lIns="91425" tIns="91425" rIns="91425" bIns="91425" anchor="ctr" anchorCtr="0">
              <a:noAutofit/>
            </a:bodyPr>
            <a:lstStyle/>
            <a:p>
              <a:pPr marL="889000" lvl="0" algn="ctr" rtl="0">
                <a:lnSpc>
                  <a:spcPct val="115000"/>
                </a:lnSpc>
                <a:spcBef>
                  <a:spcPts val="0"/>
                </a:spcBef>
                <a:spcAft>
                  <a:spcPts val="0"/>
                </a:spcAft>
                <a:buClr>
                  <a:schemeClr val="dk1"/>
                </a:buClr>
                <a:buSzPts val="1100"/>
                <a:buFont typeface="Arial"/>
                <a:buNone/>
              </a:pPr>
              <a:r>
                <a:rPr lang="en" sz="2400" b="1">
                  <a:solidFill>
                    <a:schemeClr val="dk1"/>
                  </a:solidFill>
                  <a:latin typeface="Franklin Gothic Medium" panose="020B0603020102020204" pitchFamily="34" charset="0"/>
                  <a:ea typeface="Franklin Gothic"/>
                  <a:cs typeface="Franklin Gothic"/>
                  <a:sym typeface="Franklin Gothic"/>
                </a:rPr>
                <a:t>600% </a:t>
              </a:r>
            </a:p>
            <a:p>
              <a:pPr marL="889000" lvl="0" algn="ctr" rtl="0">
                <a:lnSpc>
                  <a:spcPct val="115000"/>
                </a:lnSpc>
                <a:spcBef>
                  <a:spcPts val="0"/>
                </a:spcBef>
                <a:spcAft>
                  <a:spcPts val="0"/>
                </a:spcAft>
                <a:buClr>
                  <a:schemeClr val="dk1"/>
                </a:buClr>
                <a:buSzPts val="1100"/>
                <a:buFont typeface="Arial"/>
                <a:buNone/>
              </a:pPr>
              <a:r>
                <a:rPr lang="en" sz="1100">
                  <a:solidFill>
                    <a:schemeClr val="dk1"/>
                  </a:solidFill>
                  <a:latin typeface="Franklin Gothic Medium" panose="020B0603020102020204" pitchFamily="34" charset="0"/>
                  <a:ea typeface="Franklin Gothic"/>
                  <a:cs typeface="Franklin Gothic"/>
                  <a:sym typeface="Franklin Gothic"/>
                </a:rPr>
                <a:t>Increase in area of forest burned per degree increase.</a:t>
              </a:r>
              <a:endParaRPr lang="en-US" sz="1500">
                <a:latin typeface="Franklin Gothic Medium" panose="020B0603020102020204" pitchFamily="34" charset="0"/>
                <a:ea typeface="Franklin Gothic"/>
                <a:cs typeface="Franklin Gothic"/>
                <a:sym typeface="Franklin Gothic"/>
              </a:endParaRPr>
            </a:p>
          </p:txBody>
        </p:sp>
        <p:pic>
          <p:nvPicPr>
            <p:cNvPr id="8" name="Picture 7">
              <a:extLst>
                <a:ext uri="{FF2B5EF4-FFF2-40B4-BE49-F238E27FC236}">
                  <a16:creationId xmlns:a16="http://schemas.microsoft.com/office/drawing/2014/main" id="{6FC055B8-733F-5D46-A449-8A4467DE29E2}"/>
                </a:ext>
              </a:extLst>
            </p:cNvPr>
            <p:cNvPicPr>
              <a:picLocks noChangeAspect="1"/>
            </p:cNvPicPr>
            <p:nvPr/>
          </p:nvPicPr>
          <p:blipFill>
            <a:blip r:embed="rId7"/>
            <a:stretch>
              <a:fillRect/>
            </a:stretch>
          </p:blipFill>
          <p:spPr>
            <a:xfrm>
              <a:off x="3653400" y="3467793"/>
              <a:ext cx="676800" cy="676800"/>
            </a:xfrm>
            <a:prstGeom prst="rect">
              <a:avLst/>
            </a:prstGeom>
          </p:spPr>
        </p:pic>
      </p:grpSp>
      <p:grpSp>
        <p:nvGrpSpPr>
          <p:cNvPr id="20" name="Group 19">
            <a:extLst>
              <a:ext uri="{FF2B5EF4-FFF2-40B4-BE49-F238E27FC236}">
                <a16:creationId xmlns:a16="http://schemas.microsoft.com/office/drawing/2014/main" id="{64AE772E-4E6D-F140-B6EE-F0D5DC10CF5C}"/>
              </a:ext>
            </a:extLst>
          </p:cNvPr>
          <p:cNvGrpSpPr/>
          <p:nvPr/>
        </p:nvGrpSpPr>
        <p:grpSpPr>
          <a:xfrm>
            <a:off x="264271" y="3056064"/>
            <a:ext cx="2545800" cy="1176000"/>
            <a:chOff x="264271" y="3062339"/>
            <a:chExt cx="2545800" cy="1176000"/>
          </a:xfrm>
        </p:grpSpPr>
        <p:sp>
          <p:nvSpPr>
            <p:cNvPr id="50" name="Google Shape;154;p16">
              <a:extLst>
                <a:ext uri="{FF2B5EF4-FFF2-40B4-BE49-F238E27FC236}">
                  <a16:creationId xmlns:a16="http://schemas.microsoft.com/office/drawing/2014/main" id="{EAF6C07C-70AB-A249-8E34-DE18D5032E98}"/>
                </a:ext>
              </a:extLst>
            </p:cNvPr>
            <p:cNvSpPr/>
            <p:nvPr/>
          </p:nvSpPr>
          <p:spPr>
            <a:xfrm>
              <a:off x="264271" y="3062339"/>
              <a:ext cx="2545800" cy="1176000"/>
            </a:xfrm>
            <a:prstGeom prst="rect">
              <a:avLst/>
            </a:prstGeom>
            <a:solidFill>
              <a:srgbClr val="F4CCCC"/>
            </a:solid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889000" lvl="0" algn="ctr" rtl="0">
                <a:lnSpc>
                  <a:spcPct val="115000"/>
                </a:lnSpc>
                <a:spcBef>
                  <a:spcPts val="0"/>
                </a:spcBef>
                <a:spcAft>
                  <a:spcPts val="0"/>
                </a:spcAft>
                <a:buClr>
                  <a:schemeClr val="dk1"/>
                </a:buClr>
                <a:buSzPts val="1100"/>
                <a:buFont typeface="Arial"/>
                <a:buNone/>
              </a:pPr>
              <a:r>
                <a:rPr lang="en" sz="2400" b="1">
                  <a:solidFill>
                    <a:schemeClr val="dk1"/>
                  </a:solidFill>
                  <a:latin typeface="Franklin Gothic Medium" panose="020B0603020102020204" pitchFamily="34" charset="0"/>
                  <a:ea typeface="Franklin Gothic"/>
                  <a:cs typeface="Franklin Gothic"/>
                  <a:sym typeface="Franklin Gothic"/>
                </a:rPr>
                <a:t>28% </a:t>
              </a:r>
            </a:p>
            <a:p>
              <a:pPr marL="889000" lvl="0" algn="ctr" rtl="0">
                <a:lnSpc>
                  <a:spcPct val="115000"/>
                </a:lnSpc>
                <a:spcBef>
                  <a:spcPts val="0"/>
                </a:spcBef>
                <a:spcAft>
                  <a:spcPts val="0"/>
                </a:spcAft>
                <a:buClr>
                  <a:schemeClr val="dk1"/>
                </a:buClr>
                <a:buSzPts val="1100"/>
                <a:buFont typeface="Arial"/>
                <a:buNone/>
              </a:pPr>
              <a:r>
                <a:rPr lang="en" sz="1100">
                  <a:solidFill>
                    <a:schemeClr val="dk1"/>
                  </a:solidFill>
                  <a:latin typeface="Franklin Gothic Medium" panose="020B0603020102020204" pitchFamily="34" charset="0"/>
                  <a:ea typeface="Franklin Gothic"/>
                  <a:cs typeface="Franklin Gothic"/>
                  <a:sym typeface="Franklin Gothic"/>
                </a:rPr>
                <a:t>New cars sold will be E</a:t>
              </a:r>
              <a:r>
                <a:rPr lang="en-SG" sz="1100">
                  <a:solidFill>
                    <a:schemeClr val="dk1"/>
                  </a:solidFill>
                  <a:latin typeface="Franklin Gothic Medium" panose="020B0603020102020204" pitchFamily="34" charset="0"/>
                  <a:ea typeface="Franklin Gothic"/>
                  <a:cs typeface="Franklin Gothic"/>
                  <a:sym typeface="Franklin Gothic"/>
                </a:rPr>
                <a:t>V</a:t>
              </a:r>
              <a:r>
                <a:rPr lang="en" sz="1100">
                  <a:solidFill>
                    <a:schemeClr val="dk1"/>
                  </a:solidFill>
                  <a:latin typeface="Franklin Gothic Medium" panose="020B0603020102020204" pitchFamily="34" charset="0"/>
                  <a:ea typeface="Franklin Gothic"/>
                  <a:cs typeface="Franklin Gothic"/>
                  <a:sym typeface="Franklin Gothic"/>
                </a:rPr>
                <a:t>s in 2030.</a:t>
              </a:r>
              <a:endParaRPr lang="en-US" sz="1500">
                <a:latin typeface="Franklin Gothic Medium" panose="020B0603020102020204" pitchFamily="34" charset="0"/>
                <a:ea typeface="Franklin Gothic"/>
                <a:cs typeface="Franklin Gothic"/>
                <a:sym typeface="Franklin Gothic"/>
              </a:endParaRPr>
            </a:p>
          </p:txBody>
        </p:sp>
        <p:pic>
          <p:nvPicPr>
            <p:cNvPr id="12" name="Picture 11">
              <a:extLst>
                <a:ext uri="{FF2B5EF4-FFF2-40B4-BE49-F238E27FC236}">
                  <a16:creationId xmlns:a16="http://schemas.microsoft.com/office/drawing/2014/main" id="{F2E66FBF-36C3-1947-802A-17725013D8C6}"/>
                </a:ext>
              </a:extLst>
            </p:cNvPr>
            <p:cNvPicPr>
              <a:picLocks noChangeAspect="1"/>
            </p:cNvPicPr>
            <p:nvPr/>
          </p:nvPicPr>
          <p:blipFill>
            <a:blip r:embed="rId8"/>
            <a:stretch>
              <a:fillRect/>
            </a:stretch>
          </p:blipFill>
          <p:spPr>
            <a:xfrm>
              <a:off x="476241" y="3311939"/>
              <a:ext cx="717118" cy="676800"/>
            </a:xfrm>
            <a:prstGeom prst="rect">
              <a:avLst/>
            </a:prstGeom>
          </p:spPr>
        </p:pic>
      </p:grpSp>
      <p:grpSp>
        <p:nvGrpSpPr>
          <p:cNvPr id="15" name="Group 14">
            <a:extLst>
              <a:ext uri="{FF2B5EF4-FFF2-40B4-BE49-F238E27FC236}">
                <a16:creationId xmlns:a16="http://schemas.microsoft.com/office/drawing/2014/main" id="{70E0AA63-B33A-9E42-A676-D133113B2BDB}"/>
              </a:ext>
            </a:extLst>
          </p:cNvPr>
          <p:cNvGrpSpPr/>
          <p:nvPr/>
        </p:nvGrpSpPr>
        <p:grpSpPr>
          <a:xfrm>
            <a:off x="6304075" y="1753052"/>
            <a:ext cx="2545800" cy="1176000"/>
            <a:chOff x="6304075" y="1759113"/>
            <a:chExt cx="2545800" cy="1176000"/>
          </a:xfrm>
        </p:grpSpPr>
        <p:sp>
          <p:nvSpPr>
            <p:cNvPr id="52" name="Google Shape;154;p16">
              <a:extLst>
                <a:ext uri="{FF2B5EF4-FFF2-40B4-BE49-F238E27FC236}">
                  <a16:creationId xmlns:a16="http://schemas.microsoft.com/office/drawing/2014/main" id="{EF88738D-6DFE-F646-9489-FF5AD1B9A4C8}"/>
                </a:ext>
              </a:extLst>
            </p:cNvPr>
            <p:cNvSpPr/>
            <p:nvPr/>
          </p:nvSpPr>
          <p:spPr>
            <a:xfrm>
              <a:off x="6304075" y="1759113"/>
              <a:ext cx="2545800" cy="1176000"/>
            </a:xfrm>
            <a:prstGeom prst="rect">
              <a:avLst/>
            </a:prstGeom>
            <a:solidFill>
              <a:srgbClr val="EBD1DC"/>
            </a:solidFill>
            <a:ln w="381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889000" lvl="0" algn="ctr" rtl="0">
                <a:lnSpc>
                  <a:spcPct val="115000"/>
                </a:lnSpc>
                <a:spcBef>
                  <a:spcPts val="0"/>
                </a:spcBef>
                <a:spcAft>
                  <a:spcPts val="0"/>
                </a:spcAft>
                <a:buClr>
                  <a:schemeClr val="dk1"/>
                </a:buClr>
                <a:buSzPts val="1100"/>
                <a:buFont typeface="Arial"/>
                <a:buNone/>
              </a:pPr>
              <a:r>
                <a:rPr lang="en" sz="2400" b="1">
                  <a:solidFill>
                    <a:schemeClr val="dk1"/>
                  </a:solidFill>
                  <a:latin typeface="Franklin Gothic Medium" panose="020B0603020102020204" pitchFamily="34" charset="0"/>
                  <a:ea typeface="Franklin Gothic"/>
                  <a:cs typeface="Franklin Gothic"/>
                  <a:sym typeface="Franklin Gothic"/>
                </a:rPr>
                <a:t>15 </a:t>
              </a:r>
            </a:p>
            <a:p>
              <a:pPr marL="889000" lvl="0" algn="ctr" rtl="0">
                <a:lnSpc>
                  <a:spcPct val="115000"/>
                </a:lnSpc>
                <a:spcBef>
                  <a:spcPts val="0"/>
                </a:spcBef>
                <a:spcAft>
                  <a:spcPts val="0"/>
                </a:spcAft>
                <a:buClr>
                  <a:schemeClr val="dk1"/>
                </a:buClr>
                <a:buSzPts val="1100"/>
                <a:buFont typeface="Arial"/>
                <a:buNone/>
              </a:pPr>
              <a:r>
                <a:rPr lang="en" sz="1100">
                  <a:solidFill>
                    <a:schemeClr val="dk1"/>
                  </a:solidFill>
                  <a:latin typeface="Franklin Gothic Medium" panose="020B0603020102020204" pitchFamily="34" charset="0"/>
                  <a:ea typeface="Franklin Gothic"/>
                  <a:cs typeface="Franklin Gothic"/>
                  <a:sym typeface="Franklin Gothic"/>
                </a:rPr>
                <a:t>Countries to phase out gas-powered cars by 2035.</a:t>
              </a:r>
              <a:endParaRPr lang="en-US" sz="1500">
                <a:latin typeface="Franklin Gothic Medium" panose="020B0603020102020204" pitchFamily="34" charset="0"/>
                <a:ea typeface="Franklin Gothic"/>
                <a:cs typeface="Franklin Gothic"/>
                <a:sym typeface="Franklin Gothic"/>
              </a:endParaRPr>
            </a:p>
          </p:txBody>
        </p:sp>
        <p:pic>
          <p:nvPicPr>
            <p:cNvPr id="14" name="Picture 13">
              <a:extLst>
                <a:ext uri="{FF2B5EF4-FFF2-40B4-BE49-F238E27FC236}">
                  <a16:creationId xmlns:a16="http://schemas.microsoft.com/office/drawing/2014/main" id="{3D965F17-E647-8749-8B96-2397332D37C1}"/>
                </a:ext>
              </a:extLst>
            </p:cNvPr>
            <p:cNvPicPr>
              <a:picLocks noChangeAspect="1"/>
            </p:cNvPicPr>
            <p:nvPr/>
          </p:nvPicPr>
          <p:blipFill>
            <a:blip r:embed="rId9"/>
            <a:stretch>
              <a:fillRect/>
            </a:stretch>
          </p:blipFill>
          <p:spPr>
            <a:xfrm>
              <a:off x="6534474" y="2004916"/>
              <a:ext cx="676800" cy="676800"/>
            </a:xfrm>
            <a:prstGeom prst="rect">
              <a:avLst/>
            </a:prstGeom>
            <a:solidFill>
              <a:srgbClr val="EBD1DC"/>
            </a:solidFill>
          </p:spPr>
        </p:pic>
      </p:grpSp>
      <p:grpSp>
        <p:nvGrpSpPr>
          <p:cNvPr id="19" name="Group 18">
            <a:extLst>
              <a:ext uri="{FF2B5EF4-FFF2-40B4-BE49-F238E27FC236}">
                <a16:creationId xmlns:a16="http://schemas.microsoft.com/office/drawing/2014/main" id="{E7208FC6-C1A1-9746-81DF-EF6529F3F390}"/>
              </a:ext>
            </a:extLst>
          </p:cNvPr>
          <p:cNvGrpSpPr/>
          <p:nvPr/>
        </p:nvGrpSpPr>
        <p:grpSpPr>
          <a:xfrm>
            <a:off x="6303249" y="3056064"/>
            <a:ext cx="2545800" cy="1176000"/>
            <a:chOff x="6303249" y="3049790"/>
            <a:chExt cx="2545800" cy="1176000"/>
          </a:xfrm>
        </p:grpSpPr>
        <p:sp>
          <p:nvSpPr>
            <p:cNvPr id="56" name="Google Shape;154;p16">
              <a:extLst>
                <a:ext uri="{FF2B5EF4-FFF2-40B4-BE49-F238E27FC236}">
                  <a16:creationId xmlns:a16="http://schemas.microsoft.com/office/drawing/2014/main" id="{1457D38C-86FB-4D41-B378-EA533B93EF02}"/>
                </a:ext>
              </a:extLst>
            </p:cNvPr>
            <p:cNvSpPr/>
            <p:nvPr/>
          </p:nvSpPr>
          <p:spPr>
            <a:xfrm>
              <a:off x="6303249" y="3049790"/>
              <a:ext cx="2545800" cy="1176000"/>
            </a:xfrm>
            <a:prstGeom prst="rect">
              <a:avLst/>
            </a:prstGeom>
            <a:solidFill>
              <a:srgbClr val="EBD1DC"/>
            </a:solidFill>
            <a:ln w="3810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889000" lvl="0" algn="ctr" rtl="0">
                <a:lnSpc>
                  <a:spcPct val="115000"/>
                </a:lnSpc>
                <a:spcBef>
                  <a:spcPts val="0"/>
                </a:spcBef>
                <a:spcAft>
                  <a:spcPts val="0"/>
                </a:spcAft>
                <a:buClr>
                  <a:schemeClr val="dk1"/>
                </a:buClr>
                <a:buSzPts val="1100"/>
                <a:buFont typeface="Arial"/>
                <a:buNone/>
              </a:pPr>
              <a:r>
                <a:rPr lang="en" sz="2400" b="1">
                  <a:solidFill>
                    <a:schemeClr val="dk1"/>
                  </a:solidFill>
                  <a:latin typeface="Franklin Gothic Medium" panose="020B0603020102020204" pitchFamily="34" charset="0"/>
                  <a:ea typeface="Franklin Gothic"/>
                  <a:cs typeface="Franklin Gothic"/>
                  <a:sym typeface="Franklin Gothic"/>
                </a:rPr>
                <a:t>$30 MIL</a:t>
              </a:r>
            </a:p>
            <a:p>
              <a:pPr marL="889000" lvl="0" algn="ctr" rtl="0">
                <a:lnSpc>
                  <a:spcPct val="115000"/>
                </a:lnSpc>
                <a:spcBef>
                  <a:spcPts val="0"/>
                </a:spcBef>
                <a:spcAft>
                  <a:spcPts val="0"/>
                </a:spcAft>
                <a:buClr>
                  <a:schemeClr val="dk1"/>
                </a:buClr>
                <a:buSzPts val="1100"/>
                <a:buFont typeface="Arial"/>
                <a:buNone/>
              </a:pPr>
              <a:r>
                <a:rPr lang="en" sz="1100">
                  <a:solidFill>
                    <a:schemeClr val="dk1"/>
                  </a:solidFill>
                  <a:latin typeface="Franklin Gothic Medium" panose="020B0603020102020204" pitchFamily="34" charset="0"/>
                  <a:ea typeface="Franklin Gothic"/>
                  <a:cs typeface="Franklin Gothic"/>
                  <a:sym typeface="Franklin Gothic"/>
                </a:rPr>
                <a:t>Invested in Singapore’s EV related initiatives</a:t>
              </a:r>
              <a:endParaRPr lang="en-US" sz="1500">
                <a:latin typeface="Franklin Gothic Medium" panose="020B0603020102020204" pitchFamily="34" charset="0"/>
                <a:ea typeface="Franklin Gothic"/>
                <a:cs typeface="Franklin Gothic"/>
                <a:sym typeface="Franklin Gothic"/>
              </a:endParaRPr>
            </a:p>
          </p:txBody>
        </p:sp>
        <p:pic>
          <p:nvPicPr>
            <p:cNvPr id="18" name="Picture 17">
              <a:extLst>
                <a:ext uri="{FF2B5EF4-FFF2-40B4-BE49-F238E27FC236}">
                  <a16:creationId xmlns:a16="http://schemas.microsoft.com/office/drawing/2014/main" id="{5E3395AC-FD4C-E143-BD15-FEBCDEC8E2FD}"/>
                </a:ext>
              </a:extLst>
            </p:cNvPr>
            <p:cNvPicPr>
              <a:picLocks noChangeAspect="1"/>
            </p:cNvPicPr>
            <p:nvPr/>
          </p:nvPicPr>
          <p:blipFill>
            <a:blip r:embed="rId10"/>
            <a:stretch>
              <a:fillRect/>
            </a:stretch>
          </p:blipFill>
          <p:spPr>
            <a:xfrm>
              <a:off x="6524473" y="3299390"/>
              <a:ext cx="676800" cy="676800"/>
            </a:xfrm>
            <a:prstGeom prst="rect">
              <a:avLst/>
            </a:prstGeom>
          </p:spPr>
        </p:pic>
      </p:grpSp>
      <p:sp>
        <p:nvSpPr>
          <p:cNvPr id="46" name="Google Shape;62;p13">
            <a:extLst>
              <a:ext uri="{FF2B5EF4-FFF2-40B4-BE49-F238E27FC236}">
                <a16:creationId xmlns:a16="http://schemas.microsoft.com/office/drawing/2014/main" id="{00BF955A-B492-2A42-A846-484ABA45650B}"/>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47" name="Google Shape;69;p13">
            <a:extLst>
              <a:ext uri="{FF2B5EF4-FFF2-40B4-BE49-F238E27FC236}">
                <a16:creationId xmlns:a16="http://schemas.microsoft.com/office/drawing/2014/main" id="{E3FB5BEA-45C8-D24E-9A4E-F3D993EC8552}"/>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48" name="Google Shape;70;p13">
            <a:extLst>
              <a:ext uri="{FF2B5EF4-FFF2-40B4-BE49-F238E27FC236}">
                <a16:creationId xmlns:a16="http://schemas.microsoft.com/office/drawing/2014/main" id="{A552E1E1-4697-434F-AF0D-889BBC3135F4}"/>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51" name="Google Shape;71;p13">
            <a:extLst>
              <a:ext uri="{FF2B5EF4-FFF2-40B4-BE49-F238E27FC236}">
                <a16:creationId xmlns:a16="http://schemas.microsoft.com/office/drawing/2014/main" id="{27C4556C-EF73-0444-A9B6-829E0B291A47}"/>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53" name="Google Shape;72;p13">
            <a:extLst>
              <a:ext uri="{FF2B5EF4-FFF2-40B4-BE49-F238E27FC236}">
                <a16:creationId xmlns:a16="http://schemas.microsoft.com/office/drawing/2014/main" id="{69BB99D8-DF0D-BE4D-93AC-93668EBA073B}"/>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54" name="Google Shape;72;p13">
            <a:extLst>
              <a:ext uri="{FF2B5EF4-FFF2-40B4-BE49-F238E27FC236}">
                <a16:creationId xmlns:a16="http://schemas.microsoft.com/office/drawing/2014/main" id="{97680F0C-6D88-9B46-8F83-26D30A6A3F82}"/>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91" name="Google Shape;791;p41"/>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792" name="Google Shape;792;p41"/>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p:nvPr/>
        </p:nvSpPr>
        <p:spPr>
          <a:xfrm>
            <a:off x="151001" y="1324124"/>
            <a:ext cx="4562700" cy="2607000"/>
          </a:xfrm>
          <a:prstGeom prst="rect">
            <a:avLst/>
          </a:prstGeom>
          <a:noFill/>
          <a:ln>
            <a:noFill/>
          </a:ln>
        </p:spPr>
        <p:txBody>
          <a:bodyPr spcFirstLastPara="1" wrap="square" lIns="91425" tIns="91425" rIns="91425" bIns="91425" anchor="t" anchorCtr="0">
            <a:noAutofit/>
          </a:bodyPr>
          <a:lstStyle/>
          <a:p>
            <a:pPr marL="457200" indent="-304800">
              <a:lnSpc>
                <a:spcPct val="115000"/>
              </a:lnSpc>
              <a:buClr>
                <a:schemeClr val="dk1"/>
              </a:buClr>
              <a:buSzPts val="1200"/>
              <a:buFont typeface="Franklin Gothic"/>
              <a:buChar char="●"/>
            </a:pPr>
            <a:r>
              <a:rPr lang="en" sz="1200" dirty="0">
                <a:solidFill>
                  <a:schemeClr val="dk1"/>
                </a:solidFill>
                <a:latin typeface="Franklin Gothic"/>
                <a:ea typeface="Franklin Gothic"/>
                <a:cs typeface="Franklin Gothic"/>
                <a:sym typeface="Franklin Gothic"/>
              </a:rPr>
              <a:t>Random Forest is a supervised machine machine learning algorithm which builds a collection of decision trees to analyze and perform predictions via majority voting/averaging outputs from all of the decision trees</a:t>
            </a:r>
          </a:p>
          <a:p>
            <a:pPr marL="457200" indent="-304800">
              <a:lnSpc>
                <a:spcPct val="114999"/>
              </a:lnSpc>
              <a:buClr>
                <a:schemeClr val="dk1"/>
              </a:buClr>
              <a:buSzPts val="1200"/>
              <a:buFont typeface="Franklin Gothic"/>
              <a:buChar char="●"/>
            </a:pPr>
            <a:endParaRPr lang="en" sz="1200" dirty="0">
              <a:solidFill>
                <a:schemeClr val="dk1"/>
              </a:solidFill>
              <a:latin typeface="Franklin Gothic"/>
              <a:ea typeface="Franklin Gothic"/>
              <a:cs typeface="Franklin Gothic"/>
            </a:endParaRPr>
          </a:p>
          <a:p>
            <a:pPr marL="457200" indent="-304800">
              <a:lnSpc>
                <a:spcPct val="114999"/>
              </a:lnSpc>
              <a:buClr>
                <a:schemeClr val="dk1"/>
              </a:buClr>
              <a:buSzPts val="1200"/>
              <a:buFont typeface="Franklin Gothic"/>
              <a:buChar char="●"/>
            </a:pPr>
            <a:r>
              <a:rPr lang="en" sz="1200" dirty="0">
                <a:solidFill>
                  <a:schemeClr val="dk1"/>
                </a:solidFill>
                <a:latin typeface="Franklin Gothic"/>
                <a:ea typeface="Franklin Gothic"/>
                <a:cs typeface="Franklin Gothic"/>
              </a:rPr>
              <a:t>Utilizes bootstrapping to sample the dataset with replacement for each of the decision trees, allowing for consistency in terms of variance within the sampled data</a:t>
            </a:r>
          </a:p>
          <a:p>
            <a:pPr marL="457200" indent="-304800">
              <a:lnSpc>
                <a:spcPct val="114999"/>
              </a:lnSpc>
              <a:buClr>
                <a:schemeClr val="dk1"/>
              </a:buClr>
              <a:buSzPts val="1200"/>
              <a:buFont typeface="Franklin Gothic"/>
              <a:buChar char="●"/>
            </a:pPr>
            <a:endParaRPr lang="en" sz="1200" dirty="0">
              <a:solidFill>
                <a:schemeClr val="dk1"/>
              </a:solidFill>
              <a:latin typeface="Franklin Gothic"/>
              <a:ea typeface="Franklin Gothic"/>
              <a:cs typeface="Franklin Gothic"/>
            </a:endParaRPr>
          </a:p>
          <a:p>
            <a:pPr marL="457200" indent="-304800">
              <a:lnSpc>
                <a:spcPct val="114999"/>
              </a:lnSpc>
              <a:buClr>
                <a:schemeClr val="dk1"/>
              </a:buClr>
              <a:buSzPts val="1200"/>
              <a:buFont typeface="Franklin Gothic"/>
              <a:buChar char="●"/>
            </a:pPr>
            <a:r>
              <a:rPr lang="en" sz="1200" dirty="0">
                <a:solidFill>
                  <a:schemeClr val="dk1"/>
                </a:solidFill>
                <a:latin typeface="Franklin Gothic"/>
                <a:ea typeface="Franklin Gothic"/>
                <a:cs typeface="Franklin Gothic"/>
              </a:rPr>
              <a:t>To further increase the performance of the Random Forest, we performed hyperparameter tuning via Grid Search Algorithm specific to tuning Random Forest</a:t>
            </a:r>
          </a:p>
          <a:p>
            <a:pPr marL="457200" indent="-304800">
              <a:lnSpc>
                <a:spcPct val="114999"/>
              </a:lnSpc>
              <a:buClr>
                <a:schemeClr val="dk1"/>
              </a:buClr>
              <a:buSzPts val="1200"/>
              <a:buFont typeface="Franklin Gothic"/>
              <a:buChar char="●"/>
            </a:pPr>
            <a:endParaRPr lang="en" sz="1200" dirty="0">
              <a:solidFill>
                <a:schemeClr val="dk1"/>
              </a:solidFill>
              <a:latin typeface="Franklin Gothic"/>
              <a:ea typeface="Franklin Gothic"/>
              <a:cs typeface="Franklin Gothic"/>
            </a:endParaRPr>
          </a:p>
        </p:txBody>
      </p:sp>
      <p:pic>
        <p:nvPicPr>
          <p:cNvPr id="3" name="Picture 3" descr="Chart&#10;&#10;Description automatically generated">
            <a:extLst>
              <a:ext uri="{FF2B5EF4-FFF2-40B4-BE49-F238E27FC236}">
                <a16:creationId xmlns:a16="http://schemas.microsoft.com/office/drawing/2014/main" id="{E70422CD-ADDE-4563-BE6B-F713893EC6AD}"/>
              </a:ext>
            </a:extLst>
          </p:cNvPr>
          <p:cNvPicPr>
            <a:picLocks noChangeAspect="1"/>
          </p:cNvPicPr>
          <p:nvPr/>
        </p:nvPicPr>
        <p:blipFill>
          <a:blip r:embed="rId3"/>
          <a:stretch>
            <a:fillRect/>
          </a:stretch>
        </p:blipFill>
        <p:spPr>
          <a:xfrm>
            <a:off x="5240279" y="1275563"/>
            <a:ext cx="3615050" cy="2567344"/>
          </a:xfrm>
          <a:prstGeom prst="rect">
            <a:avLst/>
          </a:prstGeom>
        </p:spPr>
      </p:pic>
      <p:sp>
        <p:nvSpPr>
          <p:cNvPr id="20" name="Google Shape;165;p17">
            <a:extLst>
              <a:ext uri="{FF2B5EF4-FFF2-40B4-BE49-F238E27FC236}">
                <a16:creationId xmlns:a16="http://schemas.microsoft.com/office/drawing/2014/main" id="{FAC06E3D-1664-5C40-A04C-42F7BF6CF00B}"/>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7;p14">
            <a:extLst>
              <a:ext uri="{FF2B5EF4-FFF2-40B4-BE49-F238E27FC236}">
                <a16:creationId xmlns:a16="http://schemas.microsoft.com/office/drawing/2014/main" id="{1B616260-8E77-3342-A90C-F5472001F37A}"/>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7;p13">
            <a:extLst>
              <a:ext uri="{FF2B5EF4-FFF2-40B4-BE49-F238E27FC236}">
                <a16:creationId xmlns:a16="http://schemas.microsoft.com/office/drawing/2014/main" id="{040A18B4-2843-2747-A612-344E1250C5D2}"/>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p13">
            <a:extLst>
              <a:ext uri="{FF2B5EF4-FFF2-40B4-BE49-F238E27FC236}">
                <a16:creationId xmlns:a16="http://schemas.microsoft.com/office/drawing/2014/main" id="{E9277ACB-11EC-C84A-9312-24950C01C429}"/>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2;p13">
            <a:extLst>
              <a:ext uri="{FF2B5EF4-FFF2-40B4-BE49-F238E27FC236}">
                <a16:creationId xmlns:a16="http://schemas.microsoft.com/office/drawing/2014/main" id="{19BC4F1A-7A93-9B43-9690-A92B3B5322C8}"/>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25" name="Google Shape;68;p13">
            <a:extLst>
              <a:ext uri="{FF2B5EF4-FFF2-40B4-BE49-F238E27FC236}">
                <a16:creationId xmlns:a16="http://schemas.microsoft.com/office/drawing/2014/main" id="{12F675F0-F293-E840-9E76-D982A238F5FE}"/>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9;p13">
            <a:extLst>
              <a:ext uri="{FF2B5EF4-FFF2-40B4-BE49-F238E27FC236}">
                <a16:creationId xmlns:a16="http://schemas.microsoft.com/office/drawing/2014/main" id="{B27A5EFB-3664-5B42-9A23-0423341743E7}"/>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27" name="Google Shape;70;p13">
            <a:extLst>
              <a:ext uri="{FF2B5EF4-FFF2-40B4-BE49-F238E27FC236}">
                <a16:creationId xmlns:a16="http://schemas.microsoft.com/office/drawing/2014/main" id="{11A34C6D-34EA-664A-B81D-215ED2D0C849}"/>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28" name="Google Shape;71;p13">
            <a:extLst>
              <a:ext uri="{FF2B5EF4-FFF2-40B4-BE49-F238E27FC236}">
                <a16:creationId xmlns:a16="http://schemas.microsoft.com/office/drawing/2014/main" id="{184FA52F-7F8A-FC4A-9D39-846E186DA0C7}"/>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29" name="Google Shape;72;p13">
            <a:extLst>
              <a:ext uri="{FF2B5EF4-FFF2-40B4-BE49-F238E27FC236}">
                <a16:creationId xmlns:a16="http://schemas.microsoft.com/office/drawing/2014/main" id="{AF42F4A7-0358-6F48-ABEB-A01A3D2DBCB0}"/>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30" name="Google Shape;59;p13">
            <a:extLst>
              <a:ext uri="{FF2B5EF4-FFF2-40B4-BE49-F238E27FC236}">
                <a16:creationId xmlns:a16="http://schemas.microsoft.com/office/drawing/2014/main" id="{7FEF70DD-769F-C04E-BCE7-BCF568B71609}"/>
              </a:ext>
            </a:extLst>
          </p:cNvPr>
          <p:cNvSpPr/>
          <p:nvPr/>
        </p:nvSpPr>
        <p:spPr>
          <a:xfrm>
            <a:off x="2180214" y="4509714"/>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0;p13">
            <a:extLst>
              <a:ext uri="{FF2B5EF4-FFF2-40B4-BE49-F238E27FC236}">
                <a16:creationId xmlns:a16="http://schemas.microsoft.com/office/drawing/2014/main" id="{EFC08155-0ED8-3C4D-BCE2-81101AEA5666}"/>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8;p13">
            <a:extLst>
              <a:ext uri="{FF2B5EF4-FFF2-40B4-BE49-F238E27FC236}">
                <a16:creationId xmlns:a16="http://schemas.microsoft.com/office/drawing/2014/main" id="{A0C1195B-25A1-DE4E-8570-E482C051535D}"/>
              </a:ext>
            </a:extLst>
          </p:cNvPr>
          <p:cNvSpPr/>
          <p:nvPr/>
        </p:nvSpPr>
        <p:spPr>
          <a:xfrm>
            <a:off x="7202090" y="4521196"/>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9;p13">
            <a:extLst>
              <a:ext uri="{FF2B5EF4-FFF2-40B4-BE49-F238E27FC236}">
                <a16:creationId xmlns:a16="http://schemas.microsoft.com/office/drawing/2014/main" id="{B3F8BB39-B7FB-7945-8671-5A7F482270F0}"/>
              </a:ext>
            </a:extLst>
          </p:cNvPr>
          <p:cNvSpPr/>
          <p:nvPr/>
        </p:nvSpPr>
        <p:spPr>
          <a:xfrm>
            <a:off x="8404083" y="4509713"/>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2;p13">
            <a:extLst>
              <a:ext uri="{FF2B5EF4-FFF2-40B4-BE49-F238E27FC236}">
                <a16:creationId xmlns:a16="http://schemas.microsoft.com/office/drawing/2014/main" id="{2920DF0B-F4CA-BD41-B22C-6B4A344F0EB2}"/>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36" name="Google Shape;181;p17">
            <a:extLst>
              <a:ext uri="{FF2B5EF4-FFF2-40B4-BE49-F238E27FC236}">
                <a16:creationId xmlns:a16="http://schemas.microsoft.com/office/drawing/2014/main" id="{5AAFBAFE-2D4B-4A4F-9F46-6A407A949208}"/>
              </a:ext>
            </a:extLst>
          </p:cNvPr>
          <p:cNvSpPr txBox="1"/>
          <p:nvPr/>
        </p:nvSpPr>
        <p:spPr>
          <a:xfrm>
            <a:off x="46174" y="150652"/>
            <a:ext cx="8183425" cy="72869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b="1">
                <a:solidFill>
                  <a:srgbClr val="FFFFFF"/>
                </a:solidFill>
                <a:latin typeface="Work Sans"/>
                <a:ea typeface="Work Sans"/>
                <a:cs typeface="Work Sans"/>
                <a:sym typeface="Work Sans"/>
              </a:rPr>
              <a:t>RANDOM FOREST</a:t>
            </a:r>
            <a:endParaRPr sz="3500" b="1">
              <a:solidFill>
                <a:srgbClr val="FFFFFF"/>
              </a:solidFill>
              <a:latin typeface="Work Sans"/>
              <a:ea typeface="Work Sans"/>
              <a:cs typeface="Work Sans"/>
              <a:sym typeface="Work Sans"/>
            </a:endParaRPr>
          </a:p>
        </p:txBody>
      </p:sp>
      <p:pic>
        <p:nvPicPr>
          <p:cNvPr id="37" name="Picture 2" descr="Tesla logo and symbol, meaning, history, PNG">
            <a:extLst>
              <a:ext uri="{FF2B5EF4-FFF2-40B4-BE49-F238E27FC236}">
                <a16:creationId xmlns:a16="http://schemas.microsoft.com/office/drawing/2014/main" id="{747B356B-0225-2E4D-8E85-49F95B12B1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38" name="Google Shape;67;p13">
            <a:extLst>
              <a:ext uri="{FF2B5EF4-FFF2-40B4-BE49-F238E27FC236}">
                <a16:creationId xmlns:a16="http://schemas.microsoft.com/office/drawing/2014/main" id="{6EE47BCA-B9B4-C64E-B7B8-5AF2695AB3A8}"/>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Franklin Gothic"/>
                <a:ea typeface="Franklin Gothic"/>
                <a:cs typeface="Franklin Gothic"/>
                <a:sym typeface="Franklin Gothic"/>
              </a:rPr>
              <a:t>ERNEST</a:t>
            </a:r>
            <a:endParaRPr sz="1200" b="1">
              <a:latin typeface="Franklin Gothic"/>
              <a:ea typeface="Franklin Gothic"/>
              <a:cs typeface="Franklin Gothic"/>
              <a:sym typeface="Franklin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7" name="Google Shape;737;p39"/>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738" name="Google Shape;738;p39"/>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5;p17">
            <a:extLst>
              <a:ext uri="{FF2B5EF4-FFF2-40B4-BE49-F238E27FC236}">
                <a16:creationId xmlns:a16="http://schemas.microsoft.com/office/drawing/2014/main" id="{75F9EAEC-760F-E14F-A157-6453006157B4}"/>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7;p14">
            <a:extLst>
              <a:ext uri="{FF2B5EF4-FFF2-40B4-BE49-F238E27FC236}">
                <a16:creationId xmlns:a16="http://schemas.microsoft.com/office/drawing/2014/main" id="{ADB1B73F-DCB0-6247-ADE6-39EB1AB52C74}"/>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7;p13">
            <a:extLst>
              <a:ext uri="{FF2B5EF4-FFF2-40B4-BE49-F238E27FC236}">
                <a16:creationId xmlns:a16="http://schemas.microsoft.com/office/drawing/2014/main" id="{92C9B137-36B0-C147-812F-E43ACF206308}"/>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1;p13">
            <a:extLst>
              <a:ext uri="{FF2B5EF4-FFF2-40B4-BE49-F238E27FC236}">
                <a16:creationId xmlns:a16="http://schemas.microsoft.com/office/drawing/2014/main" id="{0FA89891-6EC2-D34A-B74A-CF80C7BC8976}"/>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2;p13">
            <a:extLst>
              <a:ext uri="{FF2B5EF4-FFF2-40B4-BE49-F238E27FC236}">
                <a16:creationId xmlns:a16="http://schemas.microsoft.com/office/drawing/2014/main" id="{163CEE30-6A58-E54A-9409-43B22683EFD7}"/>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38" name="Google Shape;68;p13">
            <a:extLst>
              <a:ext uri="{FF2B5EF4-FFF2-40B4-BE49-F238E27FC236}">
                <a16:creationId xmlns:a16="http://schemas.microsoft.com/office/drawing/2014/main" id="{E3191974-433A-8346-AE4C-7631277ADC6B}"/>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9;p13">
            <a:extLst>
              <a:ext uri="{FF2B5EF4-FFF2-40B4-BE49-F238E27FC236}">
                <a16:creationId xmlns:a16="http://schemas.microsoft.com/office/drawing/2014/main" id="{D91CE563-C8C5-D343-8048-CBB2095FA547}"/>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40" name="Google Shape;70;p13">
            <a:extLst>
              <a:ext uri="{FF2B5EF4-FFF2-40B4-BE49-F238E27FC236}">
                <a16:creationId xmlns:a16="http://schemas.microsoft.com/office/drawing/2014/main" id="{FD4EEA52-D196-1F46-9F62-44E91B76954A}"/>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41" name="Google Shape;71;p13">
            <a:extLst>
              <a:ext uri="{FF2B5EF4-FFF2-40B4-BE49-F238E27FC236}">
                <a16:creationId xmlns:a16="http://schemas.microsoft.com/office/drawing/2014/main" id="{501DA4FE-4513-CB4A-BA0A-72DD101C9960}"/>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42" name="Google Shape;72;p13">
            <a:extLst>
              <a:ext uri="{FF2B5EF4-FFF2-40B4-BE49-F238E27FC236}">
                <a16:creationId xmlns:a16="http://schemas.microsoft.com/office/drawing/2014/main" id="{6465B346-C5D8-C847-9DCB-AEE599960293}"/>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43" name="Google Shape;59;p13">
            <a:extLst>
              <a:ext uri="{FF2B5EF4-FFF2-40B4-BE49-F238E27FC236}">
                <a16:creationId xmlns:a16="http://schemas.microsoft.com/office/drawing/2014/main" id="{123AAE54-2ABD-EC48-A195-7B0ABFE0EDC2}"/>
              </a:ext>
            </a:extLst>
          </p:cNvPr>
          <p:cNvSpPr/>
          <p:nvPr/>
        </p:nvSpPr>
        <p:spPr>
          <a:xfrm>
            <a:off x="2180214" y="4509714"/>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0;p13">
            <a:extLst>
              <a:ext uri="{FF2B5EF4-FFF2-40B4-BE49-F238E27FC236}">
                <a16:creationId xmlns:a16="http://schemas.microsoft.com/office/drawing/2014/main" id="{37911E4B-CCF6-254D-8B22-9B48BD59F1E4}"/>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8;p13">
            <a:extLst>
              <a:ext uri="{FF2B5EF4-FFF2-40B4-BE49-F238E27FC236}">
                <a16:creationId xmlns:a16="http://schemas.microsoft.com/office/drawing/2014/main" id="{BCB84079-93C9-974E-8709-63B3BC27D3CA}"/>
              </a:ext>
            </a:extLst>
          </p:cNvPr>
          <p:cNvSpPr/>
          <p:nvPr/>
        </p:nvSpPr>
        <p:spPr>
          <a:xfrm>
            <a:off x="7202090" y="4521196"/>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p13">
            <a:extLst>
              <a:ext uri="{FF2B5EF4-FFF2-40B4-BE49-F238E27FC236}">
                <a16:creationId xmlns:a16="http://schemas.microsoft.com/office/drawing/2014/main" id="{F6B89369-355B-904A-9F43-4EA7C067D42B}"/>
              </a:ext>
            </a:extLst>
          </p:cNvPr>
          <p:cNvSpPr/>
          <p:nvPr/>
        </p:nvSpPr>
        <p:spPr>
          <a:xfrm>
            <a:off x="8404083" y="4509713"/>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2;p13">
            <a:extLst>
              <a:ext uri="{FF2B5EF4-FFF2-40B4-BE49-F238E27FC236}">
                <a16:creationId xmlns:a16="http://schemas.microsoft.com/office/drawing/2014/main" id="{06A98C56-6727-7B4F-B4B2-4CEAAE57A1B0}"/>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49" name="Google Shape;181;p17">
            <a:extLst>
              <a:ext uri="{FF2B5EF4-FFF2-40B4-BE49-F238E27FC236}">
                <a16:creationId xmlns:a16="http://schemas.microsoft.com/office/drawing/2014/main" id="{ABD9B2EA-477C-124D-B779-9062A297EA14}"/>
              </a:ext>
            </a:extLst>
          </p:cNvPr>
          <p:cNvSpPr txBox="1"/>
          <p:nvPr/>
        </p:nvSpPr>
        <p:spPr>
          <a:xfrm>
            <a:off x="46174" y="150652"/>
            <a:ext cx="8183425" cy="72869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b="1">
                <a:solidFill>
                  <a:srgbClr val="FFFFFF"/>
                </a:solidFill>
                <a:latin typeface="Work Sans"/>
                <a:ea typeface="Work Sans"/>
                <a:cs typeface="Work Sans"/>
                <a:sym typeface="Work Sans"/>
              </a:rPr>
              <a:t>RANDOM FOREST</a:t>
            </a:r>
            <a:endParaRPr sz="3500" b="1">
              <a:solidFill>
                <a:srgbClr val="FFFFFF"/>
              </a:solidFill>
              <a:latin typeface="Work Sans"/>
              <a:ea typeface="Work Sans"/>
              <a:cs typeface="Work Sans"/>
              <a:sym typeface="Work Sans"/>
            </a:endParaRPr>
          </a:p>
        </p:txBody>
      </p:sp>
      <p:pic>
        <p:nvPicPr>
          <p:cNvPr id="50" name="Picture 2" descr="Tesla logo and symbol, meaning, history, PNG">
            <a:extLst>
              <a:ext uri="{FF2B5EF4-FFF2-40B4-BE49-F238E27FC236}">
                <a16:creationId xmlns:a16="http://schemas.microsoft.com/office/drawing/2014/main" id="{5312C2E3-1B74-F445-B060-0A6BFEC762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51" name="Google Shape;67;p13">
            <a:extLst>
              <a:ext uri="{FF2B5EF4-FFF2-40B4-BE49-F238E27FC236}">
                <a16:creationId xmlns:a16="http://schemas.microsoft.com/office/drawing/2014/main" id="{E0E72308-10EC-934F-A24D-1C32CF6160E6}"/>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Franklin Gothic"/>
                <a:ea typeface="Franklin Gothic"/>
                <a:cs typeface="Franklin Gothic"/>
                <a:sym typeface="Franklin Gothic"/>
              </a:rPr>
              <a:t>ERNEST</a:t>
            </a:r>
            <a:endParaRPr sz="1200" b="1">
              <a:latin typeface="Franklin Gothic"/>
              <a:ea typeface="Franklin Gothic"/>
              <a:cs typeface="Franklin Gothic"/>
              <a:sym typeface="Franklin Gothic"/>
            </a:endParaRPr>
          </a:p>
        </p:txBody>
      </p:sp>
      <p:sp>
        <p:nvSpPr>
          <p:cNvPr id="3" name="TextBox 2">
            <a:extLst>
              <a:ext uri="{FF2B5EF4-FFF2-40B4-BE49-F238E27FC236}">
                <a16:creationId xmlns:a16="http://schemas.microsoft.com/office/drawing/2014/main" id="{B24BF364-A353-4567-BE21-400094E9B3F5}"/>
              </a:ext>
            </a:extLst>
          </p:cNvPr>
          <p:cNvSpPr txBox="1"/>
          <p:nvPr/>
        </p:nvSpPr>
        <p:spPr>
          <a:xfrm>
            <a:off x="644292" y="3362047"/>
            <a:ext cx="346904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1200">
                <a:latin typeface="Franklin Gothic Book"/>
              </a:rPr>
              <a:t>Accuracy: 0.9833, Type I: 0.0280, Type II: 0.0062</a:t>
            </a:r>
          </a:p>
        </p:txBody>
      </p:sp>
      <p:sp>
        <p:nvSpPr>
          <p:cNvPr id="6" name="TextBox 5">
            <a:extLst>
              <a:ext uri="{FF2B5EF4-FFF2-40B4-BE49-F238E27FC236}">
                <a16:creationId xmlns:a16="http://schemas.microsoft.com/office/drawing/2014/main" id="{8725F676-D915-429F-9693-CFBB2A8DA064}"/>
              </a:ext>
            </a:extLst>
          </p:cNvPr>
          <p:cNvSpPr txBox="1"/>
          <p:nvPr/>
        </p:nvSpPr>
        <p:spPr>
          <a:xfrm>
            <a:off x="5162062" y="3362047"/>
            <a:ext cx="342316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1200">
                <a:latin typeface="Franklin Gothic Book"/>
              </a:rPr>
              <a:t>Accuracy: 0.9839, Type I: 0.0293, Type II: 0.0037</a:t>
            </a:r>
          </a:p>
        </p:txBody>
      </p:sp>
      <p:sp>
        <p:nvSpPr>
          <p:cNvPr id="7" name="TextBox 6">
            <a:extLst>
              <a:ext uri="{FF2B5EF4-FFF2-40B4-BE49-F238E27FC236}">
                <a16:creationId xmlns:a16="http://schemas.microsoft.com/office/drawing/2014/main" id="{3275DA98-8B55-48EF-A010-F3E075300A2C}"/>
              </a:ext>
            </a:extLst>
          </p:cNvPr>
          <p:cNvSpPr txBox="1"/>
          <p:nvPr/>
        </p:nvSpPr>
        <p:spPr>
          <a:xfrm>
            <a:off x="5825336" y="1092733"/>
            <a:ext cx="1725345" cy="2853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u="sng">
                <a:latin typeface="Franklin Gothic Book"/>
              </a:rPr>
              <a:t>With Feature Selection</a:t>
            </a:r>
          </a:p>
        </p:txBody>
      </p:sp>
      <p:sp>
        <p:nvSpPr>
          <p:cNvPr id="8" name="TextBox 7">
            <a:extLst>
              <a:ext uri="{FF2B5EF4-FFF2-40B4-BE49-F238E27FC236}">
                <a16:creationId xmlns:a16="http://schemas.microsoft.com/office/drawing/2014/main" id="{DB3A0F53-963B-4FBA-963F-EB937EEF3E72}"/>
              </a:ext>
            </a:extLst>
          </p:cNvPr>
          <p:cNvSpPr txBox="1"/>
          <p:nvPr/>
        </p:nvSpPr>
        <p:spPr>
          <a:xfrm>
            <a:off x="1353452" y="1146963"/>
            <a:ext cx="186717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u="sng">
                <a:latin typeface="Franklin Gothic Book"/>
              </a:rPr>
              <a:t>Without Feature Selection</a:t>
            </a:r>
          </a:p>
        </p:txBody>
      </p:sp>
      <p:graphicFrame>
        <p:nvGraphicFramePr>
          <p:cNvPr id="9" name="Table 8">
            <a:extLst>
              <a:ext uri="{FF2B5EF4-FFF2-40B4-BE49-F238E27FC236}">
                <a16:creationId xmlns:a16="http://schemas.microsoft.com/office/drawing/2014/main" id="{4C804D63-D6ED-407F-BD97-C8F3F923BD72}"/>
              </a:ext>
            </a:extLst>
          </p:cNvPr>
          <p:cNvGraphicFramePr>
            <a:graphicFrameLocks noGrp="1"/>
          </p:cNvGraphicFramePr>
          <p:nvPr>
            <p:extLst>
              <p:ext uri="{D42A27DB-BD31-4B8C-83A1-F6EECF244321}">
                <p14:modId xmlns:p14="http://schemas.microsoft.com/office/powerpoint/2010/main" val="1279353680"/>
              </p:ext>
            </p:extLst>
          </p:nvPr>
        </p:nvGraphicFramePr>
        <p:xfrm>
          <a:off x="1238250" y="1867150"/>
          <a:ext cx="2095499" cy="975360"/>
        </p:xfrm>
        <a:graphic>
          <a:graphicData uri="http://schemas.openxmlformats.org/drawingml/2006/table">
            <a:tbl>
              <a:tblPr firstRow="1" bandRow="1">
                <a:tableStyleId>{34E4E885-3048-4EA1-A9A6-7B8AEF8706AB}</a:tableStyleId>
              </a:tblPr>
              <a:tblGrid>
                <a:gridCol w="784248">
                  <a:extLst>
                    <a:ext uri="{9D8B030D-6E8A-4147-A177-3AD203B41FA5}">
                      <a16:colId xmlns:a16="http://schemas.microsoft.com/office/drawing/2014/main" val="883321931"/>
                    </a:ext>
                  </a:extLst>
                </a:gridCol>
                <a:gridCol w="339701">
                  <a:extLst>
                    <a:ext uri="{9D8B030D-6E8A-4147-A177-3AD203B41FA5}">
                      <a16:colId xmlns:a16="http://schemas.microsoft.com/office/drawing/2014/main" val="548552778"/>
                    </a:ext>
                  </a:extLst>
                </a:gridCol>
                <a:gridCol w="485775">
                  <a:extLst>
                    <a:ext uri="{9D8B030D-6E8A-4147-A177-3AD203B41FA5}">
                      <a16:colId xmlns:a16="http://schemas.microsoft.com/office/drawing/2014/main" val="78899512"/>
                    </a:ext>
                  </a:extLst>
                </a:gridCol>
                <a:gridCol w="485775">
                  <a:extLst>
                    <a:ext uri="{9D8B030D-6E8A-4147-A177-3AD203B41FA5}">
                      <a16:colId xmlns:a16="http://schemas.microsoft.com/office/drawing/2014/main" val="205195268"/>
                    </a:ext>
                  </a:extLst>
                </a:gridCol>
              </a:tblGrid>
              <a:tr h="0">
                <a:tc>
                  <a:txBody>
                    <a:bodyPr/>
                    <a:lstStyle/>
                    <a:p>
                      <a:pPr algn="just" rtl="0" fontAlgn="base"/>
                      <a:r>
                        <a:rPr lang="en-US" sz="1000">
                          <a:effectLst/>
                        </a:rPr>
                        <a:t> </a:t>
                      </a:r>
                      <a:endParaRPr lang="en-US" sz="1000">
                        <a:effectLst/>
                        <a:latin typeface="Arial" panose="020B0604020202020204" pitchFamily="34" charset="0"/>
                      </a:endParaRPr>
                    </a:p>
                  </a:txBody>
                  <a:tcPr/>
                </a:tc>
                <a:tc gridSpan="3">
                  <a:txBody>
                    <a:bodyPr/>
                    <a:lstStyle/>
                    <a:p>
                      <a:pPr algn="just" rtl="0" fontAlgn="base"/>
                      <a:r>
                        <a:rPr lang="en-US" sz="1000">
                          <a:effectLst/>
                        </a:rPr>
                        <a:t>Actual </a:t>
                      </a:r>
                      <a:endParaRPr lang="en-US">
                        <a:effectLst/>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14765431"/>
                  </a:ext>
                </a:extLst>
              </a:tr>
              <a:tr h="0">
                <a:tc rowSpan="3">
                  <a:txBody>
                    <a:bodyPr/>
                    <a:lstStyle/>
                    <a:p>
                      <a:pPr algn="just" rtl="0" fontAlgn="base"/>
                      <a:r>
                        <a:rPr lang="en-US" sz="1000">
                          <a:effectLst/>
                        </a:rPr>
                        <a:t>Prediction </a:t>
                      </a:r>
                      <a:endParaRPr lang="en-US">
                        <a:effectLst/>
                      </a:endParaRPr>
                    </a:p>
                  </a:txBody>
                  <a:tcPr/>
                </a:tc>
                <a:tc>
                  <a:txBody>
                    <a:bodyPr/>
                    <a:lstStyle/>
                    <a:p>
                      <a:pPr algn="just" rtl="0" fontAlgn="base"/>
                      <a:r>
                        <a:rPr lang="en-US" sz="1000">
                          <a:effectLst/>
                        </a:rPr>
                        <a:t> </a:t>
                      </a:r>
                      <a:endParaRPr lang="en-US" sz="1000">
                        <a:effectLst/>
                        <a:latin typeface="Arial" panose="020B0604020202020204" pitchFamily="34" charset="0"/>
                      </a:endParaRPr>
                    </a:p>
                  </a:txBody>
                  <a:tcPr/>
                </a:tc>
                <a:tc>
                  <a:txBody>
                    <a:bodyPr/>
                    <a:lstStyle/>
                    <a:p>
                      <a:pPr algn="just" rtl="0" fontAlgn="base"/>
                      <a:r>
                        <a:rPr lang="en-US" sz="1000">
                          <a:effectLst/>
                        </a:rPr>
                        <a:t>0 </a:t>
                      </a:r>
                      <a:endParaRPr lang="en-US">
                        <a:effectLst/>
                      </a:endParaRPr>
                    </a:p>
                  </a:txBody>
                  <a:tcPr/>
                </a:tc>
                <a:tc>
                  <a:txBody>
                    <a:bodyPr/>
                    <a:lstStyle/>
                    <a:p>
                      <a:pPr algn="just" rtl="0" fontAlgn="base"/>
                      <a:r>
                        <a:rPr lang="en-US" sz="1000">
                          <a:effectLst/>
                        </a:rPr>
                        <a:t>1 </a:t>
                      </a:r>
                      <a:endParaRPr lang="en-US">
                        <a:effectLst/>
                      </a:endParaRPr>
                    </a:p>
                  </a:txBody>
                  <a:tcPr/>
                </a:tc>
                <a:extLst>
                  <a:ext uri="{0D108BD9-81ED-4DB2-BD59-A6C34878D82A}">
                    <a16:rowId xmlns:a16="http://schemas.microsoft.com/office/drawing/2014/main" val="3404121929"/>
                  </a:ext>
                </a:extLst>
              </a:tr>
              <a:tr h="0">
                <a:tc vMerge="1">
                  <a:txBody>
                    <a:bodyPr/>
                    <a:lstStyle/>
                    <a:p>
                      <a:endParaRPr lang="en-US"/>
                    </a:p>
                  </a:txBody>
                  <a:tcPr/>
                </a:tc>
                <a:tc>
                  <a:txBody>
                    <a:bodyPr/>
                    <a:lstStyle/>
                    <a:p>
                      <a:pPr algn="just" rtl="0" fontAlgn="base"/>
                      <a:r>
                        <a:rPr lang="en-US" sz="1000">
                          <a:effectLst/>
                        </a:rPr>
                        <a:t>0 </a:t>
                      </a:r>
                      <a:endParaRPr lang="en-US">
                        <a:effectLst/>
                      </a:endParaRPr>
                    </a:p>
                  </a:txBody>
                  <a:tcPr/>
                </a:tc>
                <a:tc>
                  <a:txBody>
                    <a:bodyPr/>
                    <a:lstStyle/>
                    <a:p>
                      <a:pPr algn="just" rtl="0" fontAlgn="base"/>
                      <a:r>
                        <a:rPr lang="en-US" sz="1000">
                          <a:effectLst/>
                        </a:rPr>
                        <a:t>729 </a:t>
                      </a:r>
                      <a:endParaRPr lang="en-US">
                        <a:effectLst/>
                      </a:endParaRPr>
                    </a:p>
                  </a:txBody>
                  <a:tcPr/>
                </a:tc>
                <a:tc>
                  <a:txBody>
                    <a:bodyPr/>
                    <a:lstStyle/>
                    <a:p>
                      <a:pPr algn="just" rtl="0" fontAlgn="base"/>
                      <a:r>
                        <a:rPr lang="en-US" sz="1000">
                          <a:effectLst/>
                        </a:rPr>
                        <a:t>5 </a:t>
                      </a:r>
                      <a:endParaRPr lang="en-US">
                        <a:effectLst/>
                      </a:endParaRPr>
                    </a:p>
                  </a:txBody>
                  <a:tcPr/>
                </a:tc>
                <a:extLst>
                  <a:ext uri="{0D108BD9-81ED-4DB2-BD59-A6C34878D82A}">
                    <a16:rowId xmlns:a16="http://schemas.microsoft.com/office/drawing/2014/main" val="2720200495"/>
                  </a:ext>
                </a:extLst>
              </a:tr>
              <a:tr h="0">
                <a:tc vMerge="1">
                  <a:txBody>
                    <a:bodyPr/>
                    <a:lstStyle/>
                    <a:p>
                      <a:endParaRPr lang="en-US"/>
                    </a:p>
                  </a:txBody>
                  <a:tcPr/>
                </a:tc>
                <a:tc>
                  <a:txBody>
                    <a:bodyPr/>
                    <a:lstStyle/>
                    <a:p>
                      <a:pPr algn="just" rtl="0" fontAlgn="base"/>
                      <a:r>
                        <a:rPr lang="en-US" sz="1000">
                          <a:effectLst/>
                        </a:rPr>
                        <a:t>1 </a:t>
                      </a:r>
                      <a:endParaRPr lang="en-US">
                        <a:effectLst/>
                      </a:endParaRPr>
                    </a:p>
                  </a:txBody>
                  <a:tcPr/>
                </a:tc>
                <a:tc>
                  <a:txBody>
                    <a:bodyPr/>
                    <a:lstStyle/>
                    <a:p>
                      <a:pPr algn="just" rtl="0" fontAlgn="base"/>
                      <a:r>
                        <a:rPr lang="en-US" sz="1000">
                          <a:effectLst/>
                        </a:rPr>
                        <a:t>21 </a:t>
                      </a:r>
                      <a:endParaRPr lang="en-US">
                        <a:effectLst/>
                      </a:endParaRPr>
                    </a:p>
                  </a:txBody>
                  <a:tcPr/>
                </a:tc>
                <a:tc>
                  <a:txBody>
                    <a:bodyPr/>
                    <a:lstStyle/>
                    <a:p>
                      <a:pPr algn="just" rtl="0" fontAlgn="base"/>
                      <a:r>
                        <a:rPr lang="en-US" sz="1000">
                          <a:effectLst/>
                        </a:rPr>
                        <a:t>800 </a:t>
                      </a:r>
                      <a:endParaRPr lang="en-US">
                        <a:effectLst/>
                      </a:endParaRPr>
                    </a:p>
                  </a:txBody>
                  <a:tcPr/>
                </a:tc>
                <a:extLst>
                  <a:ext uri="{0D108BD9-81ED-4DB2-BD59-A6C34878D82A}">
                    <a16:rowId xmlns:a16="http://schemas.microsoft.com/office/drawing/2014/main" val="1377361419"/>
                  </a:ext>
                </a:extLst>
              </a:tr>
            </a:tbl>
          </a:graphicData>
        </a:graphic>
      </p:graphicFrame>
      <p:graphicFrame>
        <p:nvGraphicFramePr>
          <p:cNvPr id="10" name="Table 9">
            <a:extLst>
              <a:ext uri="{FF2B5EF4-FFF2-40B4-BE49-F238E27FC236}">
                <a16:creationId xmlns:a16="http://schemas.microsoft.com/office/drawing/2014/main" id="{91966201-B704-4728-A879-9E51EF02DFF7}"/>
              </a:ext>
            </a:extLst>
          </p:cNvPr>
          <p:cNvGraphicFramePr>
            <a:graphicFrameLocks noGrp="1"/>
          </p:cNvGraphicFramePr>
          <p:nvPr>
            <p:extLst>
              <p:ext uri="{D42A27DB-BD31-4B8C-83A1-F6EECF244321}">
                <p14:modId xmlns:p14="http://schemas.microsoft.com/office/powerpoint/2010/main" val="2407872906"/>
              </p:ext>
            </p:extLst>
          </p:nvPr>
        </p:nvGraphicFramePr>
        <p:xfrm>
          <a:off x="5726819" y="1833778"/>
          <a:ext cx="2095499" cy="975360"/>
        </p:xfrm>
        <a:graphic>
          <a:graphicData uri="http://schemas.openxmlformats.org/drawingml/2006/table">
            <a:tbl>
              <a:tblPr firstRow="1" bandRow="1">
                <a:tableStyleId>{34E4E885-3048-4EA1-A9A6-7B8AEF8706AB}</a:tableStyleId>
              </a:tblPr>
              <a:tblGrid>
                <a:gridCol w="809277">
                  <a:extLst>
                    <a:ext uri="{9D8B030D-6E8A-4147-A177-3AD203B41FA5}">
                      <a16:colId xmlns:a16="http://schemas.microsoft.com/office/drawing/2014/main" val="256866142"/>
                    </a:ext>
                  </a:extLst>
                </a:gridCol>
                <a:gridCol w="314672">
                  <a:extLst>
                    <a:ext uri="{9D8B030D-6E8A-4147-A177-3AD203B41FA5}">
                      <a16:colId xmlns:a16="http://schemas.microsoft.com/office/drawing/2014/main" val="4180799512"/>
                    </a:ext>
                  </a:extLst>
                </a:gridCol>
                <a:gridCol w="485775">
                  <a:extLst>
                    <a:ext uri="{9D8B030D-6E8A-4147-A177-3AD203B41FA5}">
                      <a16:colId xmlns:a16="http://schemas.microsoft.com/office/drawing/2014/main" val="1036041103"/>
                    </a:ext>
                  </a:extLst>
                </a:gridCol>
                <a:gridCol w="485775">
                  <a:extLst>
                    <a:ext uri="{9D8B030D-6E8A-4147-A177-3AD203B41FA5}">
                      <a16:colId xmlns:a16="http://schemas.microsoft.com/office/drawing/2014/main" val="336288177"/>
                    </a:ext>
                  </a:extLst>
                </a:gridCol>
              </a:tblGrid>
              <a:tr h="0">
                <a:tc>
                  <a:txBody>
                    <a:bodyPr/>
                    <a:lstStyle/>
                    <a:p>
                      <a:pPr algn="just" rtl="0" fontAlgn="base"/>
                      <a:r>
                        <a:rPr lang="en-US" sz="1000">
                          <a:effectLst/>
                        </a:rPr>
                        <a:t> </a:t>
                      </a:r>
                      <a:endParaRPr lang="en-US" sz="1000" b="0" i="0">
                        <a:effectLst/>
                        <a:latin typeface="Arial" panose="020B0604020202020204" pitchFamily="34" charset="0"/>
                      </a:endParaRPr>
                    </a:p>
                  </a:txBody>
                  <a:tcPr/>
                </a:tc>
                <a:tc gridSpan="3">
                  <a:txBody>
                    <a:bodyPr/>
                    <a:lstStyle/>
                    <a:p>
                      <a:pPr algn="just" rtl="0" fontAlgn="base"/>
                      <a:r>
                        <a:rPr lang="en-US" sz="1000">
                          <a:effectLst/>
                        </a:rPr>
                        <a:t>Actual </a:t>
                      </a:r>
                      <a:endParaRPr lang="en-US" b="0" i="0">
                        <a:effectLst/>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06045180"/>
                  </a:ext>
                </a:extLst>
              </a:tr>
              <a:tr h="0">
                <a:tc rowSpan="3">
                  <a:txBody>
                    <a:bodyPr/>
                    <a:lstStyle/>
                    <a:p>
                      <a:pPr algn="just" rtl="0" fontAlgn="base"/>
                      <a:r>
                        <a:rPr lang="en-US" sz="1000">
                          <a:effectLst/>
                        </a:rPr>
                        <a:t>Prediction </a:t>
                      </a:r>
                      <a:endParaRPr lang="en-US" b="0" i="0">
                        <a:effectLst/>
                      </a:endParaRPr>
                    </a:p>
                  </a:txBody>
                  <a:tcPr/>
                </a:tc>
                <a:tc>
                  <a:txBody>
                    <a:bodyPr/>
                    <a:lstStyle/>
                    <a:p>
                      <a:pPr algn="just" rtl="0" fontAlgn="base"/>
                      <a:r>
                        <a:rPr lang="en-US" sz="1000">
                          <a:effectLst/>
                        </a:rPr>
                        <a:t> </a:t>
                      </a:r>
                      <a:endParaRPr lang="en-US" sz="1000" b="0" i="0">
                        <a:effectLst/>
                        <a:latin typeface="Arial" panose="020B0604020202020204" pitchFamily="34" charset="0"/>
                      </a:endParaRPr>
                    </a:p>
                  </a:txBody>
                  <a:tcPr/>
                </a:tc>
                <a:tc>
                  <a:txBody>
                    <a:bodyPr/>
                    <a:lstStyle/>
                    <a:p>
                      <a:pPr algn="just" rtl="0" fontAlgn="base"/>
                      <a:r>
                        <a:rPr lang="en-US" sz="1000">
                          <a:effectLst/>
                        </a:rPr>
                        <a:t>0 </a:t>
                      </a:r>
                      <a:endParaRPr lang="en-US" b="0" i="0">
                        <a:effectLst/>
                      </a:endParaRPr>
                    </a:p>
                  </a:txBody>
                  <a:tcPr/>
                </a:tc>
                <a:tc>
                  <a:txBody>
                    <a:bodyPr/>
                    <a:lstStyle/>
                    <a:p>
                      <a:pPr algn="just" rtl="0" fontAlgn="base"/>
                      <a:r>
                        <a:rPr lang="en-US" sz="1000">
                          <a:effectLst/>
                        </a:rPr>
                        <a:t>1 </a:t>
                      </a:r>
                      <a:endParaRPr lang="en-US" b="0" i="0">
                        <a:effectLst/>
                      </a:endParaRPr>
                    </a:p>
                  </a:txBody>
                  <a:tcPr/>
                </a:tc>
                <a:extLst>
                  <a:ext uri="{0D108BD9-81ED-4DB2-BD59-A6C34878D82A}">
                    <a16:rowId xmlns:a16="http://schemas.microsoft.com/office/drawing/2014/main" val="3708265958"/>
                  </a:ext>
                </a:extLst>
              </a:tr>
              <a:tr h="0">
                <a:tc vMerge="1">
                  <a:txBody>
                    <a:bodyPr/>
                    <a:lstStyle/>
                    <a:p>
                      <a:endParaRPr lang="en-US"/>
                    </a:p>
                  </a:txBody>
                  <a:tcPr/>
                </a:tc>
                <a:tc>
                  <a:txBody>
                    <a:bodyPr/>
                    <a:lstStyle/>
                    <a:p>
                      <a:pPr algn="just" rtl="0" fontAlgn="base"/>
                      <a:r>
                        <a:rPr lang="en-US" sz="1000">
                          <a:effectLst/>
                        </a:rPr>
                        <a:t>0 </a:t>
                      </a:r>
                      <a:endParaRPr lang="en-US" b="0" i="0">
                        <a:effectLst/>
                      </a:endParaRPr>
                    </a:p>
                  </a:txBody>
                  <a:tcPr/>
                </a:tc>
                <a:tc>
                  <a:txBody>
                    <a:bodyPr/>
                    <a:lstStyle/>
                    <a:p>
                      <a:pPr algn="just" rtl="0" fontAlgn="base"/>
                      <a:r>
                        <a:rPr lang="en-US" sz="1000">
                          <a:effectLst/>
                        </a:rPr>
                        <a:t>728 </a:t>
                      </a:r>
                      <a:endParaRPr lang="en-US" b="0" i="0">
                        <a:effectLst/>
                      </a:endParaRPr>
                    </a:p>
                  </a:txBody>
                  <a:tcPr/>
                </a:tc>
                <a:tc>
                  <a:txBody>
                    <a:bodyPr/>
                    <a:lstStyle/>
                    <a:p>
                      <a:pPr algn="just" rtl="0" fontAlgn="base"/>
                      <a:r>
                        <a:rPr lang="en-US" sz="1000">
                          <a:effectLst/>
                        </a:rPr>
                        <a:t>3 </a:t>
                      </a:r>
                      <a:endParaRPr lang="en-US" b="0" i="0">
                        <a:effectLst/>
                      </a:endParaRPr>
                    </a:p>
                  </a:txBody>
                  <a:tcPr/>
                </a:tc>
                <a:extLst>
                  <a:ext uri="{0D108BD9-81ED-4DB2-BD59-A6C34878D82A}">
                    <a16:rowId xmlns:a16="http://schemas.microsoft.com/office/drawing/2014/main" val="4199239967"/>
                  </a:ext>
                </a:extLst>
              </a:tr>
              <a:tr h="0">
                <a:tc vMerge="1">
                  <a:txBody>
                    <a:bodyPr/>
                    <a:lstStyle/>
                    <a:p>
                      <a:endParaRPr lang="en-US"/>
                    </a:p>
                  </a:txBody>
                  <a:tcPr/>
                </a:tc>
                <a:tc>
                  <a:txBody>
                    <a:bodyPr/>
                    <a:lstStyle/>
                    <a:p>
                      <a:pPr algn="just" rtl="0" fontAlgn="base"/>
                      <a:r>
                        <a:rPr lang="en-US" sz="1000">
                          <a:effectLst/>
                        </a:rPr>
                        <a:t>1 </a:t>
                      </a:r>
                      <a:endParaRPr lang="en-US" b="0" i="0">
                        <a:effectLst/>
                      </a:endParaRPr>
                    </a:p>
                  </a:txBody>
                  <a:tcPr/>
                </a:tc>
                <a:tc>
                  <a:txBody>
                    <a:bodyPr/>
                    <a:lstStyle/>
                    <a:p>
                      <a:pPr algn="just" rtl="0" fontAlgn="base"/>
                      <a:r>
                        <a:rPr lang="en-US" sz="1000">
                          <a:effectLst/>
                        </a:rPr>
                        <a:t>22 </a:t>
                      </a:r>
                      <a:endParaRPr lang="en-US" b="0" i="0">
                        <a:effectLst/>
                      </a:endParaRPr>
                    </a:p>
                  </a:txBody>
                  <a:tcPr/>
                </a:tc>
                <a:tc>
                  <a:txBody>
                    <a:bodyPr/>
                    <a:lstStyle/>
                    <a:p>
                      <a:pPr algn="just" rtl="0" fontAlgn="base"/>
                      <a:r>
                        <a:rPr lang="en-US" sz="1000">
                          <a:effectLst/>
                        </a:rPr>
                        <a:t>802 </a:t>
                      </a:r>
                      <a:endParaRPr lang="en-US" b="0" i="0">
                        <a:effectLst/>
                      </a:endParaRPr>
                    </a:p>
                  </a:txBody>
                  <a:tcPr/>
                </a:tc>
                <a:extLst>
                  <a:ext uri="{0D108BD9-81ED-4DB2-BD59-A6C34878D82A}">
                    <a16:rowId xmlns:a16="http://schemas.microsoft.com/office/drawing/2014/main" val="3905525653"/>
                  </a:ext>
                </a:extLst>
              </a:tr>
            </a:tbl>
          </a:graphicData>
        </a:graphic>
      </p:graphicFrame>
    </p:spTree>
    <p:extLst>
      <p:ext uri="{BB962C8B-B14F-4D97-AF65-F5344CB8AC3E}">
        <p14:creationId xmlns:p14="http://schemas.microsoft.com/office/powerpoint/2010/main" val="2069441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91" name="Google Shape;791;p41"/>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792" name="Google Shape;792;p41"/>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p:nvPr/>
        </p:nvSpPr>
        <p:spPr>
          <a:xfrm>
            <a:off x="848177" y="1496956"/>
            <a:ext cx="3961795" cy="3199357"/>
          </a:xfrm>
          <a:prstGeom prst="rect">
            <a:avLst/>
          </a:prstGeom>
          <a:noFill/>
          <a:ln>
            <a:noFill/>
          </a:ln>
        </p:spPr>
        <p:txBody>
          <a:bodyPr spcFirstLastPara="1" wrap="square" lIns="91425" tIns="91425" rIns="91425" bIns="91425" anchor="t" anchorCtr="0">
            <a:noAutofit/>
          </a:bodyPr>
          <a:lstStyle/>
          <a:p>
            <a:pPr marL="457200" indent="-304800" algn="just">
              <a:lnSpc>
                <a:spcPct val="115000"/>
              </a:lnSpc>
              <a:buClr>
                <a:schemeClr val="dk1"/>
              </a:buClr>
              <a:buSzPts val="1200"/>
              <a:buFont typeface="Franklin Gothic"/>
              <a:buChar char="●"/>
            </a:pPr>
            <a:r>
              <a:rPr lang="en" sz="1200" dirty="0">
                <a:solidFill>
                  <a:schemeClr val="dk1"/>
                </a:solidFill>
                <a:latin typeface="Franklin Gothic"/>
                <a:ea typeface="Franklin Gothic"/>
                <a:cs typeface="Franklin Gothic"/>
                <a:sym typeface="Franklin Gothic"/>
              </a:rPr>
              <a:t>A neural network is a deep learning algorithm which actually mimics the human brain in order to determine and predict variables</a:t>
            </a:r>
          </a:p>
          <a:p>
            <a:pPr marL="457200" indent="-304800" algn="just">
              <a:lnSpc>
                <a:spcPct val="114999"/>
              </a:lnSpc>
              <a:buClr>
                <a:schemeClr val="dk1"/>
              </a:buClr>
              <a:buSzPts val="1200"/>
              <a:buFont typeface="Franklin Gothic"/>
              <a:buChar char="●"/>
            </a:pPr>
            <a:endParaRPr lang="en" sz="1200" dirty="0">
              <a:solidFill>
                <a:schemeClr val="dk1"/>
              </a:solidFill>
              <a:latin typeface="Franklin Gothic"/>
              <a:ea typeface="Franklin Gothic"/>
              <a:cs typeface="Franklin Gothic"/>
            </a:endParaRPr>
          </a:p>
          <a:p>
            <a:pPr marL="457200" indent="-304800" algn="just">
              <a:lnSpc>
                <a:spcPct val="114999"/>
              </a:lnSpc>
              <a:buClr>
                <a:schemeClr val="dk1"/>
              </a:buClr>
              <a:buSzPts val="1200"/>
              <a:buFont typeface="Franklin Gothic"/>
              <a:buChar char="●"/>
            </a:pPr>
            <a:r>
              <a:rPr lang="en" sz="1200" dirty="0">
                <a:solidFill>
                  <a:schemeClr val="dk1"/>
                </a:solidFill>
                <a:latin typeface="Franklin Gothic"/>
                <a:ea typeface="Franklin Gothic"/>
                <a:cs typeface="Franklin Gothic"/>
              </a:rPr>
              <a:t>Each neural network is made up of collection of </a:t>
            </a:r>
            <a:r>
              <a:rPr lang="en" sz="1200" dirty="0" err="1">
                <a:solidFill>
                  <a:schemeClr val="dk1"/>
                </a:solidFill>
                <a:latin typeface="Franklin Gothic"/>
                <a:ea typeface="Franklin Gothic"/>
                <a:cs typeface="Franklin Gothic"/>
              </a:rPr>
              <a:t>articifial</a:t>
            </a:r>
            <a:r>
              <a:rPr lang="en" sz="1200" dirty="0">
                <a:solidFill>
                  <a:schemeClr val="dk1"/>
                </a:solidFill>
                <a:latin typeface="Franklin Gothic"/>
                <a:ea typeface="Franklin Gothic"/>
                <a:cs typeface="Franklin Gothic"/>
              </a:rPr>
              <a:t> neurons, otherwise known as nodes, which are organized into different layers of the neural network:</a:t>
            </a:r>
          </a:p>
          <a:p>
            <a:pPr marL="152400" algn="just">
              <a:lnSpc>
                <a:spcPct val="114999"/>
              </a:lnSpc>
              <a:buClr>
                <a:schemeClr val="dk1"/>
              </a:buClr>
              <a:buSzPts val="1200"/>
            </a:pPr>
            <a:endParaRPr lang="en" sz="1200" dirty="0">
              <a:solidFill>
                <a:schemeClr val="dk1"/>
              </a:solidFill>
              <a:latin typeface="Franklin Gothic"/>
              <a:ea typeface="Franklin Gothic"/>
              <a:cs typeface="Franklin Gothic"/>
            </a:endParaRPr>
          </a:p>
          <a:p>
            <a:pPr marL="381000" indent="-228600" algn="just">
              <a:lnSpc>
                <a:spcPct val="114999"/>
              </a:lnSpc>
              <a:buClr>
                <a:schemeClr val="dk1"/>
              </a:buClr>
              <a:buSzPts val="1200"/>
              <a:buAutoNum type="arabicPeriod"/>
            </a:pPr>
            <a:endParaRPr lang="en" sz="1200" dirty="0">
              <a:solidFill>
                <a:schemeClr val="dk1"/>
              </a:solidFill>
              <a:latin typeface="Franklin Gothic"/>
              <a:ea typeface="Franklin Gothic"/>
              <a:cs typeface="Franklin Gothic"/>
            </a:endParaRPr>
          </a:p>
          <a:p>
            <a:pPr marL="457200" indent="-304800" algn="just">
              <a:lnSpc>
                <a:spcPct val="114999"/>
              </a:lnSpc>
              <a:buClr>
                <a:schemeClr val="dk1"/>
              </a:buClr>
              <a:buSzPts val="1200"/>
              <a:buFont typeface="Franklin Gothic"/>
              <a:buChar char="●"/>
            </a:pPr>
            <a:endParaRPr lang="en" sz="1200" dirty="0">
              <a:solidFill>
                <a:schemeClr val="dk1"/>
              </a:solidFill>
              <a:latin typeface="Franklin Gothic"/>
              <a:ea typeface="Franklin Gothic"/>
              <a:cs typeface="Franklin Gothic"/>
            </a:endParaRPr>
          </a:p>
          <a:p>
            <a:pPr marL="457200" lvl="3" indent="-304800" algn="just">
              <a:lnSpc>
                <a:spcPct val="114999"/>
              </a:lnSpc>
              <a:buSzPts val="1200"/>
              <a:buFont typeface="Franklin Gothic"/>
              <a:buChar char="●"/>
            </a:pPr>
            <a:endParaRPr lang="en" sz="1200" dirty="0">
              <a:solidFill>
                <a:schemeClr val="dk1"/>
              </a:solidFill>
              <a:latin typeface="Franklin Gothic"/>
              <a:ea typeface="Franklin Gothic"/>
              <a:cs typeface="Franklin Gothic"/>
            </a:endParaRPr>
          </a:p>
        </p:txBody>
      </p:sp>
      <p:pic>
        <p:nvPicPr>
          <p:cNvPr id="3" name="Picture 3" descr="A picture containing background pattern&#10;&#10;Description automatically generated">
            <a:extLst>
              <a:ext uri="{FF2B5EF4-FFF2-40B4-BE49-F238E27FC236}">
                <a16:creationId xmlns:a16="http://schemas.microsoft.com/office/drawing/2014/main" id="{E64E9009-509D-457A-8DB2-40EABA23E7FD}"/>
              </a:ext>
            </a:extLst>
          </p:cNvPr>
          <p:cNvPicPr>
            <a:picLocks noChangeAspect="1"/>
          </p:cNvPicPr>
          <p:nvPr/>
        </p:nvPicPr>
        <p:blipFill>
          <a:blip r:embed="rId3"/>
          <a:stretch>
            <a:fillRect/>
          </a:stretch>
        </p:blipFill>
        <p:spPr>
          <a:xfrm>
            <a:off x="5479737" y="959434"/>
            <a:ext cx="2507092" cy="3359474"/>
          </a:xfrm>
          <a:prstGeom prst="rect">
            <a:avLst/>
          </a:prstGeom>
        </p:spPr>
      </p:pic>
      <p:sp>
        <p:nvSpPr>
          <p:cNvPr id="20" name="Google Shape;165;p17">
            <a:extLst>
              <a:ext uri="{FF2B5EF4-FFF2-40B4-BE49-F238E27FC236}">
                <a16:creationId xmlns:a16="http://schemas.microsoft.com/office/drawing/2014/main" id="{37762A0B-7CF4-0F41-A91C-951438D1F24B}"/>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7;p14">
            <a:extLst>
              <a:ext uri="{FF2B5EF4-FFF2-40B4-BE49-F238E27FC236}">
                <a16:creationId xmlns:a16="http://schemas.microsoft.com/office/drawing/2014/main" id="{643BA22B-0965-0D49-83E6-0E72E86E7624}"/>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7;p13">
            <a:extLst>
              <a:ext uri="{FF2B5EF4-FFF2-40B4-BE49-F238E27FC236}">
                <a16:creationId xmlns:a16="http://schemas.microsoft.com/office/drawing/2014/main" id="{321E3A28-CF41-6A47-9EF6-47506AC849E1}"/>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p13">
            <a:extLst>
              <a:ext uri="{FF2B5EF4-FFF2-40B4-BE49-F238E27FC236}">
                <a16:creationId xmlns:a16="http://schemas.microsoft.com/office/drawing/2014/main" id="{B0ED22C8-3FA0-8E48-A6A3-D8123238FD10}"/>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2;p13">
            <a:extLst>
              <a:ext uri="{FF2B5EF4-FFF2-40B4-BE49-F238E27FC236}">
                <a16:creationId xmlns:a16="http://schemas.microsoft.com/office/drawing/2014/main" id="{DC298C20-01DF-F141-8B6C-21B6236F4AE5}"/>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25" name="Google Shape;68;p13">
            <a:extLst>
              <a:ext uri="{FF2B5EF4-FFF2-40B4-BE49-F238E27FC236}">
                <a16:creationId xmlns:a16="http://schemas.microsoft.com/office/drawing/2014/main" id="{1A771C2E-C90E-FC46-917B-B732F973F3FC}"/>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9;p13">
            <a:extLst>
              <a:ext uri="{FF2B5EF4-FFF2-40B4-BE49-F238E27FC236}">
                <a16:creationId xmlns:a16="http://schemas.microsoft.com/office/drawing/2014/main" id="{7C7CB537-C655-EE4F-80BD-30D1A38D1D0E}"/>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27" name="Google Shape;70;p13">
            <a:extLst>
              <a:ext uri="{FF2B5EF4-FFF2-40B4-BE49-F238E27FC236}">
                <a16:creationId xmlns:a16="http://schemas.microsoft.com/office/drawing/2014/main" id="{D6428A9C-908A-084C-9CDD-539796082F74}"/>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28" name="Google Shape;71;p13">
            <a:extLst>
              <a:ext uri="{FF2B5EF4-FFF2-40B4-BE49-F238E27FC236}">
                <a16:creationId xmlns:a16="http://schemas.microsoft.com/office/drawing/2014/main" id="{D65EDDD3-245F-8D43-A15E-B0A73FCB0F0C}"/>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29" name="Google Shape;72;p13">
            <a:extLst>
              <a:ext uri="{FF2B5EF4-FFF2-40B4-BE49-F238E27FC236}">
                <a16:creationId xmlns:a16="http://schemas.microsoft.com/office/drawing/2014/main" id="{93672273-6C2B-ED42-B97D-B15A6E299A6F}"/>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30" name="Google Shape;59;p13">
            <a:extLst>
              <a:ext uri="{FF2B5EF4-FFF2-40B4-BE49-F238E27FC236}">
                <a16:creationId xmlns:a16="http://schemas.microsoft.com/office/drawing/2014/main" id="{4DCCE57C-9C69-7348-A0E5-6A893E83885F}"/>
              </a:ext>
            </a:extLst>
          </p:cNvPr>
          <p:cNvSpPr/>
          <p:nvPr/>
        </p:nvSpPr>
        <p:spPr>
          <a:xfrm>
            <a:off x="2180214" y="4509714"/>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0;p13">
            <a:extLst>
              <a:ext uri="{FF2B5EF4-FFF2-40B4-BE49-F238E27FC236}">
                <a16:creationId xmlns:a16="http://schemas.microsoft.com/office/drawing/2014/main" id="{C15EFF81-EB90-0549-AF9E-21EE6AA0EB5D}"/>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8;p13">
            <a:extLst>
              <a:ext uri="{FF2B5EF4-FFF2-40B4-BE49-F238E27FC236}">
                <a16:creationId xmlns:a16="http://schemas.microsoft.com/office/drawing/2014/main" id="{0B7C087F-BC72-E640-B2B2-4A5E81C0126B}"/>
              </a:ext>
            </a:extLst>
          </p:cNvPr>
          <p:cNvSpPr/>
          <p:nvPr/>
        </p:nvSpPr>
        <p:spPr>
          <a:xfrm>
            <a:off x="7202090" y="4521196"/>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9;p13">
            <a:extLst>
              <a:ext uri="{FF2B5EF4-FFF2-40B4-BE49-F238E27FC236}">
                <a16:creationId xmlns:a16="http://schemas.microsoft.com/office/drawing/2014/main" id="{A5C41EF9-0D91-0E43-A447-E4EC94FA01C5}"/>
              </a:ext>
            </a:extLst>
          </p:cNvPr>
          <p:cNvSpPr/>
          <p:nvPr/>
        </p:nvSpPr>
        <p:spPr>
          <a:xfrm>
            <a:off x="8404083" y="4509713"/>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2;p13">
            <a:extLst>
              <a:ext uri="{FF2B5EF4-FFF2-40B4-BE49-F238E27FC236}">
                <a16:creationId xmlns:a16="http://schemas.microsoft.com/office/drawing/2014/main" id="{00E904F0-2761-EC4E-B6CF-EC4D3B2A4AE4}"/>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36" name="Google Shape;181;p17">
            <a:extLst>
              <a:ext uri="{FF2B5EF4-FFF2-40B4-BE49-F238E27FC236}">
                <a16:creationId xmlns:a16="http://schemas.microsoft.com/office/drawing/2014/main" id="{E15570EE-F7F4-5B49-A7FA-8A0DF5A21E1E}"/>
              </a:ext>
            </a:extLst>
          </p:cNvPr>
          <p:cNvSpPr txBox="1"/>
          <p:nvPr/>
        </p:nvSpPr>
        <p:spPr>
          <a:xfrm>
            <a:off x="46174" y="150652"/>
            <a:ext cx="8183425" cy="72869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b="1">
                <a:solidFill>
                  <a:srgbClr val="FFFFFF"/>
                </a:solidFill>
                <a:latin typeface="Work Sans"/>
                <a:ea typeface="Work Sans"/>
                <a:cs typeface="Work Sans"/>
                <a:sym typeface="Work Sans"/>
              </a:rPr>
              <a:t>NEURAL NETWORK</a:t>
            </a:r>
            <a:endParaRPr sz="3500" b="1">
              <a:solidFill>
                <a:srgbClr val="FFFFFF"/>
              </a:solidFill>
              <a:latin typeface="Work Sans"/>
              <a:ea typeface="Work Sans"/>
              <a:cs typeface="Work Sans"/>
              <a:sym typeface="Work Sans"/>
            </a:endParaRPr>
          </a:p>
        </p:txBody>
      </p:sp>
      <p:pic>
        <p:nvPicPr>
          <p:cNvPr id="37" name="Picture 2" descr="Tesla logo and symbol, meaning, history, PNG">
            <a:extLst>
              <a:ext uri="{FF2B5EF4-FFF2-40B4-BE49-F238E27FC236}">
                <a16:creationId xmlns:a16="http://schemas.microsoft.com/office/drawing/2014/main" id="{970FE09B-99B0-2E45-8B36-B08C02FA66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38" name="Google Shape;67;p13">
            <a:extLst>
              <a:ext uri="{FF2B5EF4-FFF2-40B4-BE49-F238E27FC236}">
                <a16:creationId xmlns:a16="http://schemas.microsoft.com/office/drawing/2014/main" id="{23EC948B-0EB2-004F-8116-12570618A900}"/>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Franklin Gothic"/>
                <a:ea typeface="Franklin Gothic"/>
                <a:cs typeface="Franklin Gothic"/>
                <a:sym typeface="Franklin Gothic"/>
              </a:rPr>
              <a:t>ERNEST</a:t>
            </a:r>
            <a:endParaRPr sz="1200" b="1">
              <a:latin typeface="Franklin Gothic"/>
              <a:ea typeface="Franklin Gothic"/>
              <a:cs typeface="Franklin Gothic"/>
              <a:sym typeface="Franklin Gothic"/>
            </a:endParaRPr>
          </a:p>
        </p:txBody>
      </p:sp>
    </p:spTree>
    <p:extLst>
      <p:ext uri="{BB962C8B-B14F-4D97-AF65-F5344CB8AC3E}">
        <p14:creationId xmlns:p14="http://schemas.microsoft.com/office/powerpoint/2010/main" val="216603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91" name="Google Shape;791;p41"/>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792" name="Google Shape;792;p41"/>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p:nvPr/>
        </p:nvSpPr>
        <p:spPr>
          <a:xfrm>
            <a:off x="0" y="1546547"/>
            <a:ext cx="2856545" cy="2392661"/>
          </a:xfrm>
          <a:prstGeom prst="rect">
            <a:avLst/>
          </a:prstGeom>
          <a:noFill/>
          <a:ln>
            <a:noFill/>
          </a:ln>
        </p:spPr>
        <p:txBody>
          <a:bodyPr spcFirstLastPara="1" wrap="square" lIns="91425" tIns="91425" rIns="91425" bIns="91425" anchor="t" anchorCtr="0">
            <a:noAutofit/>
          </a:bodyPr>
          <a:lstStyle/>
          <a:p>
            <a:pPr marL="381000" indent="-228600">
              <a:lnSpc>
                <a:spcPct val="115000"/>
              </a:lnSpc>
              <a:buSzPts val="1200"/>
              <a:buAutoNum type="arabicPeriod"/>
            </a:pPr>
            <a:r>
              <a:rPr lang="en" sz="1200" dirty="0">
                <a:solidFill>
                  <a:schemeClr val="dk1"/>
                </a:solidFill>
                <a:latin typeface="Franklin Gothic"/>
                <a:ea typeface="Franklin Gothic"/>
                <a:cs typeface="Franklin Gothic"/>
              </a:rPr>
              <a:t>Input Layer: Initial input data</a:t>
            </a:r>
            <a:br>
              <a:rPr lang="en" sz="1200" dirty="0">
                <a:latin typeface="Franklin Gothic"/>
                <a:ea typeface="Franklin Gothic"/>
                <a:cs typeface="Franklin Gothic"/>
              </a:rPr>
            </a:br>
            <a:endParaRPr lang="en" sz="1200" dirty="0">
              <a:solidFill>
                <a:schemeClr val="dk1"/>
              </a:solidFill>
              <a:latin typeface="Franklin Gothic"/>
              <a:ea typeface="Franklin Gothic"/>
              <a:cs typeface="Franklin Gothic"/>
            </a:endParaRPr>
          </a:p>
          <a:p>
            <a:pPr marL="381000" indent="-228600">
              <a:lnSpc>
                <a:spcPct val="114999"/>
              </a:lnSpc>
              <a:buClr>
                <a:schemeClr val="dk1"/>
              </a:buClr>
              <a:buSzPts val="1200"/>
              <a:buAutoNum type="arabicPeriod"/>
            </a:pPr>
            <a:r>
              <a:rPr lang="en" sz="1200" dirty="0">
                <a:solidFill>
                  <a:schemeClr val="dk1"/>
                </a:solidFill>
                <a:latin typeface="Franklin Gothic"/>
                <a:ea typeface="Franklin Gothic"/>
                <a:cs typeface="Franklin Gothic"/>
              </a:rPr>
              <a:t>Hidden Layer(s): Intermediate layers between the input layer and the output layer</a:t>
            </a:r>
            <a:br>
              <a:rPr lang="en" sz="1200" dirty="0">
                <a:latin typeface="Franklin Gothic"/>
                <a:ea typeface="Franklin Gothic"/>
                <a:cs typeface="Franklin Gothic"/>
              </a:rPr>
            </a:br>
            <a:endParaRPr lang="en" sz="1200" dirty="0">
              <a:latin typeface="Franklin Gothic"/>
              <a:ea typeface="Franklin Gothic"/>
              <a:cs typeface="Franklin Gothic"/>
            </a:endParaRPr>
          </a:p>
          <a:p>
            <a:pPr marL="381000" indent="-228600">
              <a:lnSpc>
                <a:spcPct val="114999"/>
              </a:lnSpc>
              <a:buClr>
                <a:schemeClr val="dk1"/>
              </a:buClr>
              <a:buSzPts val="1200"/>
              <a:buAutoNum type="arabicPeriod"/>
            </a:pPr>
            <a:r>
              <a:rPr lang="en" sz="1200" dirty="0">
                <a:solidFill>
                  <a:schemeClr val="dk1"/>
                </a:solidFill>
                <a:latin typeface="Franklin Gothic"/>
                <a:ea typeface="Franklin Gothic"/>
                <a:cs typeface="Franklin Gothic"/>
              </a:rPr>
              <a:t>Output Layer: Produce the results which hold the value of the prediction of the variable</a:t>
            </a:r>
          </a:p>
          <a:p>
            <a:pPr marL="152400">
              <a:lnSpc>
                <a:spcPct val="114999"/>
              </a:lnSpc>
              <a:buClr>
                <a:schemeClr val="dk1"/>
              </a:buClr>
              <a:buSzPts val="1200"/>
            </a:pPr>
            <a:endParaRPr lang="en" sz="1200" dirty="0">
              <a:solidFill>
                <a:schemeClr val="dk1"/>
              </a:solidFill>
              <a:latin typeface="Franklin Gothic"/>
              <a:ea typeface="Franklin Gothic"/>
              <a:cs typeface="Franklin Gothic"/>
            </a:endParaRPr>
          </a:p>
          <a:p>
            <a:pPr marL="381000" indent="-228600">
              <a:lnSpc>
                <a:spcPct val="114999"/>
              </a:lnSpc>
              <a:buSzPts val="1200"/>
              <a:buFont typeface="Arial"/>
              <a:buAutoNum type="arabicPeriod"/>
            </a:pPr>
            <a:endParaRPr lang="en" sz="1200" dirty="0">
              <a:solidFill>
                <a:schemeClr val="dk1"/>
              </a:solidFill>
              <a:latin typeface="Franklin Gothic"/>
              <a:ea typeface="Franklin Gothic"/>
              <a:cs typeface="Franklin Gothic"/>
            </a:endParaRPr>
          </a:p>
          <a:p>
            <a:pPr marL="457200" indent="-304800">
              <a:lnSpc>
                <a:spcPct val="114999"/>
              </a:lnSpc>
              <a:buSzPts val="1200"/>
              <a:buFont typeface="Franklin Gothic"/>
              <a:buChar char="●"/>
            </a:pPr>
            <a:endParaRPr lang="en" sz="1200" dirty="0">
              <a:solidFill>
                <a:schemeClr val="dk1"/>
              </a:solidFill>
              <a:latin typeface="Franklin Gothic"/>
              <a:ea typeface="Franklin Gothic"/>
              <a:cs typeface="Franklin Gothic"/>
            </a:endParaRPr>
          </a:p>
          <a:p>
            <a:pPr marL="457200" lvl="3" indent="-304800">
              <a:lnSpc>
                <a:spcPct val="114999"/>
              </a:lnSpc>
              <a:buSzPts val="1200"/>
              <a:buFont typeface="Franklin Gothic"/>
              <a:buChar char="●"/>
            </a:pPr>
            <a:endParaRPr lang="en" sz="1200" dirty="0">
              <a:solidFill>
                <a:schemeClr val="dk1"/>
              </a:solidFill>
              <a:latin typeface="Franklin Gothic"/>
              <a:ea typeface="Franklin Gothic"/>
              <a:cs typeface="Franklin Gothic"/>
            </a:endParaRPr>
          </a:p>
        </p:txBody>
      </p:sp>
      <p:pic>
        <p:nvPicPr>
          <p:cNvPr id="3" name="Picture 3" descr="Diagram, schematic&#10;&#10;Description automatically generated">
            <a:extLst>
              <a:ext uri="{FF2B5EF4-FFF2-40B4-BE49-F238E27FC236}">
                <a16:creationId xmlns:a16="http://schemas.microsoft.com/office/drawing/2014/main" id="{0E53B94E-74C0-469F-8416-3C396BE9DD62}"/>
              </a:ext>
            </a:extLst>
          </p:cNvPr>
          <p:cNvPicPr>
            <a:picLocks noChangeAspect="1"/>
          </p:cNvPicPr>
          <p:nvPr/>
        </p:nvPicPr>
        <p:blipFill>
          <a:blip r:embed="rId3"/>
          <a:stretch>
            <a:fillRect/>
          </a:stretch>
        </p:blipFill>
        <p:spPr>
          <a:xfrm>
            <a:off x="3031383" y="753866"/>
            <a:ext cx="5659241" cy="3285360"/>
          </a:xfrm>
          <a:prstGeom prst="rect">
            <a:avLst/>
          </a:prstGeom>
        </p:spPr>
      </p:pic>
      <p:sp>
        <p:nvSpPr>
          <p:cNvPr id="20" name="Google Shape;165;p17">
            <a:extLst>
              <a:ext uri="{FF2B5EF4-FFF2-40B4-BE49-F238E27FC236}">
                <a16:creationId xmlns:a16="http://schemas.microsoft.com/office/drawing/2014/main" id="{F6FA76E5-739B-E24B-B39D-91915A04BE92}"/>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7;p14">
            <a:extLst>
              <a:ext uri="{FF2B5EF4-FFF2-40B4-BE49-F238E27FC236}">
                <a16:creationId xmlns:a16="http://schemas.microsoft.com/office/drawing/2014/main" id="{D7926C8E-86BE-D148-873D-43D65B9A539E}"/>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7;p13">
            <a:extLst>
              <a:ext uri="{FF2B5EF4-FFF2-40B4-BE49-F238E27FC236}">
                <a16:creationId xmlns:a16="http://schemas.microsoft.com/office/drawing/2014/main" id="{9D896DAC-E748-DD47-85B6-5E0BC798890A}"/>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p13">
            <a:extLst>
              <a:ext uri="{FF2B5EF4-FFF2-40B4-BE49-F238E27FC236}">
                <a16:creationId xmlns:a16="http://schemas.microsoft.com/office/drawing/2014/main" id="{8301BA39-B42C-1F4C-BF78-DDF48C7A42C7}"/>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2;p13">
            <a:extLst>
              <a:ext uri="{FF2B5EF4-FFF2-40B4-BE49-F238E27FC236}">
                <a16:creationId xmlns:a16="http://schemas.microsoft.com/office/drawing/2014/main" id="{DB501928-7430-CC45-B1E6-7FBDBD33D687}"/>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25" name="Google Shape;68;p13">
            <a:extLst>
              <a:ext uri="{FF2B5EF4-FFF2-40B4-BE49-F238E27FC236}">
                <a16:creationId xmlns:a16="http://schemas.microsoft.com/office/drawing/2014/main" id="{83F8E3DB-3331-214E-8457-AE226EA51AF1}"/>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9;p13">
            <a:extLst>
              <a:ext uri="{FF2B5EF4-FFF2-40B4-BE49-F238E27FC236}">
                <a16:creationId xmlns:a16="http://schemas.microsoft.com/office/drawing/2014/main" id="{096BBE1F-7729-424D-937E-ED4B8669BA3E}"/>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27" name="Google Shape;70;p13">
            <a:extLst>
              <a:ext uri="{FF2B5EF4-FFF2-40B4-BE49-F238E27FC236}">
                <a16:creationId xmlns:a16="http://schemas.microsoft.com/office/drawing/2014/main" id="{5FC02FCA-B208-E046-8C00-5A0B822D795F}"/>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28" name="Google Shape;71;p13">
            <a:extLst>
              <a:ext uri="{FF2B5EF4-FFF2-40B4-BE49-F238E27FC236}">
                <a16:creationId xmlns:a16="http://schemas.microsoft.com/office/drawing/2014/main" id="{37991D8F-92C1-1C4E-B1A1-49A2DA2B394A}"/>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29" name="Google Shape;72;p13">
            <a:extLst>
              <a:ext uri="{FF2B5EF4-FFF2-40B4-BE49-F238E27FC236}">
                <a16:creationId xmlns:a16="http://schemas.microsoft.com/office/drawing/2014/main" id="{09FD5B07-9487-384C-80D0-CA3AC45C5F2F}"/>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30" name="Google Shape;59;p13">
            <a:extLst>
              <a:ext uri="{FF2B5EF4-FFF2-40B4-BE49-F238E27FC236}">
                <a16:creationId xmlns:a16="http://schemas.microsoft.com/office/drawing/2014/main" id="{9BBE69FD-C8C7-BE42-B9DB-5B51DE6C28AF}"/>
              </a:ext>
            </a:extLst>
          </p:cNvPr>
          <p:cNvSpPr/>
          <p:nvPr/>
        </p:nvSpPr>
        <p:spPr>
          <a:xfrm>
            <a:off x="2180214" y="4509714"/>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0;p13">
            <a:extLst>
              <a:ext uri="{FF2B5EF4-FFF2-40B4-BE49-F238E27FC236}">
                <a16:creationId xmlns:a16="http://schemas.microsoft.com/office/drawing/2014/main" id="{14DFC908-FAC0-C646-B524-76D7E93B6CB4}"/>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8;p13">
            <a:extLst>
              <a:ext uri="{FF2B5EF4-FFF2-40B4-BE49-F238E27FC236}">
                <a16:creationId xmlns:a16="http://schemas.microsoft.com/office/drawing/2014/main" id="{A38CAAE9-C623-4A43-A712-58CD72F15EA9}"/>
              </a:ext>
            </a:extLst>
          </p:cNvPr>
          <p:cNvSpPr/>
          <p:nvPr/>
        </p:nvSpPr>
        <p:spPr>
          <a:xfrm>
            <a:off x="7202090" y="4521196"/>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9;p13">
            <a:extLst>
              <a:ext uri="{FF2B5EF4-FFF2-40B4-BE49-F238E27FC236}">
                <a16:creationId xmlns:a16="http://schemas.microsoft.com/office/drawing/2014/main" id="{008C3246-A225-4045-A5B0-3E403254C921}"/>
              </a:ext>
            </a:extLst>
          </p:cNvPr>
          <p:cNvSpPr/>
          <p:nvPr/>
        </p:nvSpPr>
        <p:spPr>
          <a:xfrm>
            <a:off x="8404083" y="4509713"/>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2;p13">
            <a:extLst>
              <a:ext uri="{FF2B5EF4-FFF2-40B4-BE49-F238E27FC236}">
                <a16:creationId xmlns:a16="http://schemas.microsoft.com/office/drawing/2014/main" id="{A842460A-62F8-FE47-877F-39DDDE32D4C1}"/>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36" name="Google Shape;181;p17">
            <a:extLst>
              <a:ext uri="{FF2B5EF4-FFF2-40B4-BE49-F238E27FC236}">
                <a16:creationId xmlns:a16="http://schemas.microsoft.com/office/drawing/2014/main" id="{42A8FD04-3E17-2243-B784-065AA22CAB72}"/>
              </a:ext>
            </a:extLst>
          </p:cNvPr>
          <p:cNvSpPr txBox="1"/>
          <p:nvPr/>
        </p:nvSpPr>
        <p:spPr>
          <a:xfrm>
            <a:off x="46174" y="150652"/>
            <a:ext cx="8183425" cy="72869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b="1">
                <a:solidFill>
                  <a:srgbClr val="FFFFFF"/>
                </a:solidFill>
                <a:latin typeface="Work Sans"/>
                <a:ea typeface="Work Sans"/>
                <a:cs typeface="Work Sans"/>
                <a:sym typeface="Work Sans"/>
              </a:rPr>
              <a:t>NEURAL NETWORK</a:t>
            </a:r>
            <a:endParaRPr sz="3500" b="1">
              <a:solidFill>
                <a:srgbClr val="FFFFFF"/>
              </a:solidFill>
              <a:latin typeface="Work Sans"/>
              <a:ea typeface="Work Sans"/>
              <a:cs typeface="Work Sans"/>
              <a:sym typeface="Work Sans"/>
            </a:endParaRPr>
          </a:p>
        </p:txBody>
      </p:sp>
      <p:pic>
        <p:nvPicPr>
          <p:cNvPr id="37" name="Picture 2" descr="Tesla logo and symbol, meaning, history, PNG">
            <a:extLst>
              <a:ext uri="{FF2B5EF4-FFF2-40B4-BE49-F238E27FC236}">
                <a16:creationId xmlns:a16="http://schemas.microsoft.com/office/drawing/2014/main" id="{5968CA50-99E7-F447-9D0F-26E1732CB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35FEAEB-6927-4D08-B309-83D51E95044A}"/>
              </a:ext>
            </a:extLst>
          </p:cNvPr>
          <p:cNvSpPr txBox="1"/>
          <p:nvPr/>
        </p:nvSpPr>
        <p:spPr>
          <a:xfrm>
            <a:off x="3542466" y="3886617"/>
            <a:ext cx="11872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Input Layer</a:t>
            </a:r>
          </a:p>
        </p:txBody>
      </p:sp>
      <p:sp>
        <p:nvSpPr>
          <p:cNvPr id="38" name="TextBox 37">
            <a:extLst>
              <a:ext uri="{FF2B5EF4-FFF2-40B4-BE49-F238E27FC236}">
                <a16:creationId xmlns:a16="http://schemas.microsoft.com/office/drawing/2014/main" id="{04C756D5-5FE5-4D9E-B281-722FA8D6F838}"/>
              </a:ext>
            </a:extLst>
          </p:cNvPr>
          <p:cNvSpPr txBox="1"/>
          <p:nvPr/>
        </p:nvSpPr>
        <p:spPr>
          <a:xfrm>
            <a:off x="5181877" y="3886617"/>
            <a:ext cx="135408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Hidden Layer</a:t>
            </a:r>
          </a:p>
        </p:txBody>
      </p:sp>
      <p:sp>
        <p:nvSpPr>
          <p:cNvPr id="39" name="TextBox 38">
            <a:extLst>
              <a:ext uri="{FF2B5EF4-FFF2-40B4-BE49-F238E27FC236}">
                <a16:creationId xmlns:a16="http://schemas.microsoft.com/office/drawing/2014/main" id="{AB8569C1-2293-4CCC-9BF4-C37009FC20F2}"/>
              </a:ext>
            </a:extLst>
          </p:cNvPr>
          <p:cNvSpPr txBox="1"/>
          <p:nvPr/>
        </p:nvSpPr>
        <p:spPr>
          <a:xfrm>
            <a:off x="6938094" y="3886617"/>
            <a:ext cx="12831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Output Layer</a:t>
            </a:r>
          </a:p>
        </p:txBody>
      </p:sp>
      <p:sp>
        <p:nvSpPr>
          <p:cNvPr id="40" name="Google Shape;67;p13">
            <a:extLst>
              <a:ext uri="{FF2B5EF4-FFF2-40B4-BE49-F238E27FC236}">
                <a16:creationId xmlns:a16="http://schemas.microsoft.com/office/drawing/2014/main" id="{43A62C65-44FE-1048-A352-A8FEF95AA746}"/>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Franklin Gothic"/>
                <a:ea typeface="Franklin Gothic"/>
                <a:cs typeface="Franklin Gothic"/>
                <a:sym typeface="Franklin Gothic"/>
              </a:rPr>
              <a:t>ERNEST</a:t>
            </a:r>
            <a:endParaRPr sz="1200" b="1">
              <a:latin typeface="Franklin Gothic"/>
              <a:ea typeface="Franklin Gothic"/>
              <a:cs typeface="Franklin Gothic"/>
              <a:sym typeface="Franklin Gothic"/>
            </a:endParaRPr>
          </a:p>
        </p:txBody>
      </p:sp>
    </p:spTree>
    <p:extLst>
      <p:ext uri="{BB962C8B-B14F-4D97-AF65-F5344CB8AC3E}">
        <p14:creationId xmlns:p14="http://schemas.microsoft.com/office/powerpoint/2010/main" val="69182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7" name="Google Shape;737;p39"/>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738" name="Google Shape;738;p39"/>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5;p17">
            <a:extLst>
              <a:ext uri="{FF2B5EF4-FFF2-40B4-BE49-F238E27FC236}">
                <a16:creationId xmlns:a16="http://schemas.microsoft.com/office/drawing/2014/main" id="{45C42944-2235-DC4E-B066-C2BE77250BED}"/>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p14">
            <a:extLst>
              <a:ext uri="{FF2B5EF4-FFF2-40B4-BE49-F238E27FC236}">
                <a16:creationId xmlns:a16="http://schemas.microsoft.com/office/drawing/2014/main" id="{1FB39CDC-4D6F-874A-8C18-46DB4E833FD9}"/>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7;p13">
            <a:extLst>
              <a:ext uri="{FF2B5EF4-FFF2-40B4-BE49-F238E27FC236}">
                <a16:creationId xmlns:a16="http://schemas.microsoft.com/office/drawing/2014/main" id="{7DB4CB91-0EAF-104E-AB15-5CD35B9E3625}"/>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1;p13">
            <a:extLst>
              <a:ext uri="{FF2B5EF4-FFF2-40B4-BE49-F238E27FC236}">
                <a16:creationId xmlns:a16="http://schemas.microsoft.com/office/drawing/2014/main" id="{06100F22-6702-3A46-883B-6E279FCB1160}"/>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2;p13">
            <a:extLst>
              <a:ext uri="{FF2B5EF4-FFF2-40B4-BE49-F238E27FC236}">
                <a16:creationId xmlns:a16="http://schemas.microsoft.com/office/drawing/2014/main" id="{1EF54C19-34C1-2147-827D-8CCC65E46C12}"/>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24" name="Google Shape;68;p13">
            <a:extLst>
              <a:ext uri="{FF2B5EF4-FFF2-40B4-BE49-F238E27FC236}">
                <a16:creationId xmlns:a16="http://schemas.microsoft.com/office/drawing/2014/main" id="{20874FFF-3A1F-C843-92C7-B4EA6B0A2BAD}"/>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9;p13">
            <a:extLst>
              <a:ext uri="{FF2B5EF4-FFF2-40B4-BE49-F238E27FC236}">
                <a16:creationId xmlns:a16="http://schemas.microsoft.com/office/drawing/2014/main" id="{A04E6F14-007D-D348-A916-7125529E4F83}"/>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26" name="Google Shape;70;p13">
            <a:extLst>
              <a:ext uri="{FF2B5EF4-FFF2-40B4-BE49-F238E27FC236}">
                <a16:creationId xmlns:a16="http://schemas.microsoft.com/office/drawing/2014/main" id="{DDA261E4-7D5F-444E-A9C7-5099BBA49E6F}"/>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27" name="Google Shape;71;p13">
            <a:extLst>
              <a:ext uri="{FF2B5EF4-FFF2-40B4-BE49-F238E27FC236}">
                <a16:creationId xmlns:a16="http://schemas.microsoft.com/office/drawing/2014/main" id="{18EF8ADF-0FF5-8E47-B90D-D275A73DB0EA}"/>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28" name="Google Shape;72;p13">
            <a:extLst>
              <a:ext uri="{FF2B5EF4-FFF2-40B4-BE49-F238E27FC236}">
                <a16:creationId xmlns:a16="http://schemas.microsoft.com/office/drawing/2014/main" id="{DAF90DD6-6AD7-D84C-8916-FC391211A3EE}"/>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29" name="Google Shape;59;p13">
            <a:extLst>
              <a:ext uri="{FF2B5EF4-FFF2-40B4-BE49-F238E27FC236}">
                <a16:creationId xmlns:a16="http://schemas.microsoft.com/office/drawing/2014/main" id="{23232ACA-9076-434F-833B-FFFFDE9D6C07}"/>
              </a:ext>
            </a:extLst>
          </p:cNvPr>
          <p:cNvSpPr/>
          <p:nvPr/>
        </p:nvSpPr>
        <p:spPr>
          <a:xfrm>
            <a:off x="2180214" y="4509714"/>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0;p13">
            <a:extLst>
              <a:ext uri="{FF2B5EF4-FFF2-40B4-BE49-F238E27FC236}">
                <a16:creationId xmlns:a16="http://schemas.microsoft.com/office/drawing/2014/main" id="{19BD46EE-133A-6149-8157-136D78F029FC}"/>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8;p13">
            <a:extLst>
              <a:ext uri="{FF2B5EF4-FFF2-40B4-BE49-F238E27FC236}">
                <a16:creationId xmlns:a16="http://schemas.microsoft.com/office/drawing/2014/main" id="{66BA9B5C-5DCC-DC4B-BF6E-78A02166B3D6}"/>
              </a:ext>
            </a:extLst>
          </p:cNvPr>
          <p:cNvSpPr/>
          <p:nvPr/>
        </p:nvSpPr>
        <p:spPr>
          <a:xfrm>
            <a:off x="7202090" y="4521196"/>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9;p13">
            <a:extLst>
              <a:ext uri="{FF2B5EF4-FFF2-40B4-BE49-F238E27FC236}">
                <a16:creationId xmlns:a16="http://schemas.microsoft.com/office/drawing/2014/main" id="{8686A134-8D78-884C-8879-4E518DCD8917}"/>
              </a:ext>
            </a:extLst>
          </p:cNvPr>
          <p:cNvSpPr/>
          <p:nvPr/>
        </p:nvSpPr>
        <p:spPr>
          <a:xfrm>
            <a:off x="8404083" y="4509713"/>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2;p13">
            <a:extLst>
              <a:ext uri="{FF2B5EF4-FFF2-40B4-BE49-F238E27FC236}">
                <a16:creationId xmlns:a16="http://schemas.microsoft.com/office/drawing/2014/main" id="{F5BD9B78-7234-0849-A66A-C81F5DCC082E}"/>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35" name="Google Shape;181;p17">
            <a:extLst>
              <a:ext uri="{FF2B5EF4-FFF2-40B4-BE49-F238E27FC236}">
                <a16:creationId xmlns:a16="http://schemas.microsoft.com/office/drawing/2014/main" id="{99CDDBEF-1862-7847-BE71-C953ED523447}"/>
              </a:ext>
            </a:extLst>
          </p:cNvPr>
          <p:cNvSpPr txBox="1"/>
          <p:nvPr/>
        </p:nvSpPr>
        <p:spPr>
          <a:xfrm>
            <a:off x="46174" y="150652"/>
            <a:ext cx="8183425" cy="72869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b="1">
                <a:solidFill>
                  <a:srgbClr val="FFFFFF"/>
                </a:solidFill>
                <a:latin typeface="Work Sans"/>
                <a:ea typeface="Work Sans"/>
                <a:cs typeface="Work Sans"/>
                <a:sym typeface="Work Sans"/>
              </a:rPr>
              <a:t>NEURAL NETWORK</a:t>
            </a:r>
            <a:endParaRPr sz="3500" b="1">
              <a:solidFill>
                <a:srgbClr val="FFFFFF"/>
              </a:solidFill>
              <a:latin typeface="Work Sans"/>
              <a:ea typeface="Work Sans"/>
              <a:cs typeface="Work Sans"/>
              <a:sym typeface="Work Sans"/>
            </a:endParaRPr>
          </a:p>
        </p:txBody>
      </p:sp>
      <p:pic>
        <p:nvPicPr>
          <p:cNvPr id="36" name="Picture 2" descr="Tesla logo and symbol, meaning, history, PNG">
            <a:extLst>
              <a:ext uri="{FF2B5EF4-FFF2-40B4-BE49-F238E27FC236}">
                <a16:creationId xmlns:a16="http://schemas.microsoft.com/office/drawing/2014/main" id="{D0A3BE6F-011C-2248-83FE-721A87C0A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37" name="Google Shape;67;p13">
            <a:extLst>
              <a:ext uri="{FF2B5EF4-FFF2-40B4-BE49-F238E27FC236}">
                <a16:creationId xmlns:a16="http://schemas.microsoft.com/office/drawing/2014/main" id="{D154EEFE-01BE-EA45-8589-4DE98A40FEFC}"/>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Franklin Gothic"/>
                <a:ea typeface="Franklin Gothic"/>
                <a:cs typeface="Franklin Gothic"/>
                <a:sym typeface="Franklin Gothic"/>
              </a:rPr>
              <a:t>ERNEST</a:t>
            </a:r>
            <a:endParaRPr sz="1200" b="1">
              <a:latin typeface="Franklin Gothic"/>
              <a:ea typeface="Franklin Gothic"/>
              <a:cs typeface="Franklin Gothic"/>
              <a:sym typeface="Franklin Gothic"/>
            </a:endParaRPr>
          </a:p>
        </p:txBody>
      </p:sp>
      <p:pic>
        <p:nvPicPr>
          <p:cNvPr id="3" name="Picture 3" descr="Chart, line chart&#10;&#10;Description automatically generated">
            <a:extLst>
              <a:ext uri="{FF2B5EF4-FFF2-40B4-BE49-F238E27FC236}">
                <a16:creationId xmlns:a16="http://schemas.microsoft.com/office/drawing/2014/main" id="{E277D2C2-B09F-42DD-8F73-D21FC42C2558}"/>
              </a:ext>
            </a:extLst>
          </p:cNvPr>
          <p:cNvPicPr>
            <a:picLocks noChangeAspect="1"/>
          </p:cNvPicPr>
          <p:nvPr/>
        </p:nvPicPr>
        <p:blipFill>
          <a:blip r:embed="rId4"/>
          <a:stretch>
            <a:fillRect/>
          </a:stretch>
        </p:blipFill>
        <p:spPr>
          <a:xfrm>
            <a:off x="1874105" y="878863"/>
            <a:ext cx="5550893" cy="3431659"/>
          </a:xfrm>
          <a:prstGeom prst="rect">
            <a:avLst/>
          </a:prstGeom>
        </p:spPr>
      </p:pic>
    </p:spTree>
    <p:extLst>
      <p:ext uri="{BB962C8B-B14F-4D97-AF65-F5344CB8AC3E}">
        <p14:creationId xmlns:p14="http://schemas.microsoft.com/office/powerpoint/2010/main" val="3685323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7" name="Google Shape;737;p39"/>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738" name="Google Shape;738;p39"/>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5;p17">
            <a:extLst>
              <a:ext uri="{FF2B5EF4-FFF2-40B4-BE49-F238E27FC236}">
                <a16:creationId xmlns:a16="http://schemas.microsoft.com/office/drawing/2014/main" id="{CD5169EB-689E-6844-B3C4-7CE6436F2BA3}"/>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7;p14">
            <a:extLst>
              <a:ext uri="{FF2B5EF4-FFF2-40B4-BE49-F238E27FC236}">
                <a16:creationId xmlns:a16="http://schemas.microsoft.com/office/drawing/2014/main" id="{1154436B-E6B9-E045-A34B-0128414A307C}"/>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7;p13">
            <a:extLst>
              <a:ext uri="{FF2B5EF4-FFF2-40B4-BE49-F238E27FC236}">
                <a16:creationId xmlns:a16="http://schemas.microsoft.com/office/drawing/2014/main" id="{558B3E2B-A2CF-4742-A638-D0AADE98A0DC}"/>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1;p13">
            <a:extLst>
              <a:ext uri="{FF2B5EF4-FFF2-40B4-BE49-F238E27FC236}">
                <a16:creationId xmlns:a16="http://schemas.microsoft.com/office/drawing/2014/main" id="{F4368710-23FD-3844-AF8D-F9A7941627A9}"/>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2;p13">
            <a:extLst>
              <a:ext uri="{FF2B5EF4-FFF2-40B4-BE49-F238E27FC236}">
                <a16:creationId xmlns:a16="http://schemas.microsoft.com/office/drawing/2014/main" id="{A53A3D05-B688-EC42-9708-E3B0CC69B6D5}"/>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38" name="Google Shape;68;p13">
            <a:extLst>
              <a:ext uri="{FF2B5EF4-FFF2-40B4-BE49-F238E27FC236}">
                <a16:creationId xmlns:a16="http://schemas.microsoft.com/office/drawing/2014/main" id="{D3952377-D6C4-4844-A567-4D810E1448C6}"/>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9;p13">
            <a:extLst>
              <a:ext uri="{FF2B5EF4-FFF2-40B4-BE49-F238E27FC236}">
                <a16:creationId xmlns:a16="http://schemas.microsoft.com/office/drawing/2014/main" id="{8EF1AFAA-55F1-8443-98B8-2BF5611F5847}"/>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40" name="Google Shape;70;p13">
            <a:extLst>
              <a:ext uri="{FF2B5EF4-FFF2-40B4-BE49-F238E27FC236}">
                <a16:creationId xmlns:a16="http://schemas.microsoft.com/office/drawing/2014/main" id="{375F54CB-1CF8-4A4B-9CAE-B709E2E540B3}"/>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41" name="Google Shape;71;p13">
            <a:extLst>
              <a:ext uri="{FF2B5EF4-FFF2-40B4-BE49-F238E27FC236}">
                <a16:creationId xmlns:a16="http://schemas.microsoft.com/office/drawing/2014/main" id="{37C86E5D-859C-3144-BBED-66C47ECF5957}"/>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42" name="Google Shape;72;p13">
            <a:extLst>
              <a:ext uri="{FF2B5EF4-FFF2-40B4-BE49-F238E27FC236}">
                <a16:creationId xmlns:a16="http://schemas.microsoft.com/office/drawing/2014/main" id="{11427DBB-2448-8B48-B90D-362390A54DA9}"/>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43" name="Google Shape;59;p13">
            <a:extLst>
              <a:ext uri="{FF2B5EF4-FFF2-40B4-BE49-F238E27FC236}">
                <a16:creationId xmlns:a16="http://schemas.microsoft.com/office/drawing/2014/main" id="{C0368201-4ECB-C24B-8DDB-209C42853563}"/>
              </a:ext>
            </a:extLst>
          </p:cNvPr>
          <p:cNvSpPr/>
          <p:nvPr/>
        </p:nvSpPr>
        <p:spPr>
          <a:xfrm>
            <a:off x="2180214" y="4509714"/>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0;p13">
            <a:extLst>
              <a:ext uri="{FF2B5EF4-FFF2-40B4-BE49-F238E27FC236}">
                <a16:creationId xmlns:a16="http://schemas.microsoft.com/office/drawing/2014/main" id="{50B663EF-0103-AC40-AD05-1DDFC4147B80}"/>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8;p13">
            <a:extLst>
              <a:ext uri="{FF2B5EF4-FFF2-40B4-BE49-F238E27FC236}">
                <a16:creationId xmlns:a16="http://schemas.microsoft.com/office/drawing/2014/main" id="{1D252145-4E33-5444-ACF5-59418DA16126}"/>
              </a:ext>
            </a:extLst>
          </p:cNvPr>
          <p:cNvSpPr/>
          <p:nvPr/>
        </p:nvSpPr>
        <p:spPr>
          <a:xfrm>
            <a:off x="7202090" y="4521196"/>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p13">
            <a:extLst>
              <a:ext uri="{FF2B5EF4-FFF2-40B4-BE49-F238E27FC236}">
                <a16:creationId xmlns:a16="http://schemas.microsoft.com/office/drawing/2014/main" id="{276EF304-BE62-E34E-A45E-DAA0F405D073}"/>
              </a:ext>
            </a:extLst>
          </p:cNvPr>
          <p:cNvSpPr/>
          <p:nvPr/>
        </p:nvSpPr>
        <p:spPr>
          <a:xfrm>
            <a:off x="8404083" y="4509713"/>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2;p13">
            <a:extLst>
              <a:ext uri="{FF2B5EF4-FFF2-40B4-BE49-F238E27FC236}">
                <a16:creationId xmlns:a16="http://schemas.microsoft.com/office/drawing/2014/main" id="{727F0310-9CF0-0341-A0B8-275444EA5319}"/>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49" name="Google Shape;181;p17">
            <a:extLst>
              <a:ext uri="{FF2B5EF4-FFF2-40B4-BE49-F238E27FC236}">
                <a16:creationId xmlns:a16="http://schemas.microsoft.com/office/drawing/2014/main" id="{F1009160-6C93-F54E-B430-4D2B80DCE96C}"/>
              </a:ext>
            </a:extLst>
          </p:cNvPr>
          <p:cNvSpPr txBox="1"/>
          <p:nvPr/>
        </p:nvSpPr>
        <p:spPr>
          <a:xfrm>
            <a:off x="46174" y="150652"/>
            <a:ext cx="8183425" cy="72869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b="1">
                <a:solidFill>
                  <a:srgbClr val="FFFFFF"/>
                </a:solidFill>
                <a:latin typeface="Work Sans"/>
                <a:ea typeface="Work Sans"/>
                <a:cs typeface="Work Sans"/>
                <a:sym typeface="Work Sans"/>
              </a:rPr>
              <a:t>NEURAL NETWORK</a:t>
            </a:r>
            <a:endParaRPr sz="3500" b="1">
              <a:solidFill>
                <a:srgbClr val="FFFFFF"/>
              </a:solidFill>
              <a:latin typeface="Work Sans"/>
              <a:ea typeface="Work Sans"/>
              <a:cs typeface="Work Sans"/>
              <a:sym typeface="Work Sans"/>
            </a:endParaRPr>
          </a:p>
        </p:txBody>
      </p:sp>
      <p:pic>
        <p:nvPicPr>
          <p:cNvPr id="50" name="Picture 2" descr="Tesla logo and symbol, meaning, history, PNG">
            <a:extLst>
              <a:ext uri="{FF2B5EF4-FFF2-40B4-BE49-F238E27FC236}">
                <a16:creationId xmlns:a16="http://schemas.microsoft.com/office/drawing/2014/main" id="{997B0D4F-5ACB-A94B-8EC8-BEEF946462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51" name="Google Shape;67;p13">
            <a:extLst>
              <a:ext uri="{FF2B5EF4-FFF2-40B4-BE49-F238E27FC236}">
                <a16:creationId xmlns:a16="http://schemas.microsoft.com/office/drawing/2014/main" id="{F0FC72D7-F970-CE43-836D-BB01056038D3}"/>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Franklin Gothic"/>
                <a:ea typeface="Franklin Gothic"/>
                <a:cs typeface="Franklin Gothic"/>
                <a:sym typeface="Franklin Gothic"/>
              </a:rPr>
              <a:t>ERNEST</a:t>
            </a:r>
            <a:endParaRPr sz="1200" b="1">
              <a:latin typeface="Franklin Gothic"/>
              <a:ea typeface="Franklin Gothic"/>
              <a:cs typeface="Franklin Gothic"/>
              <a:sym typeface="Franklin Gothic"/>
            </a:endParaRPr>
          </a:p>
        </p:txBody>
      </p:sp>
      <p:sp>
        <p:nvSpPr>
          <p:cNvPr id="3" name="TextBox 2">
            <a:extLst>
              <a:ext uri="{FF2B5EF4-FFF2-40B4-BE49-F238E27FC236}">
                <a16:creationId xmlns:a16="http://schemas.microsoft.com/office/drawing/2014/main" id="{7A13AA0F-4AFF-4840-B82A-95483B0CC243}"/>
              </a:ext>
            </a:extLst>
          </p:cNvPr>
          <p:cNvSpPr txBox="1"/>
          <p:nvPr/>
        </p:nvSpPr>
        <p:spPr>
          <a:xfrm>
            <a:off x="644292" y="3362047"/>
            <a:ext cx="346904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1200">
                <a:latin typeface="Franklin Gothic Book"/>
              </a:rPr>
              <a:t>Accuracy: 0.9633, Type I: 0.0560, Type II: 0.0186</a:t>
            </a:r>
          </a:p>
        </p:txBody>
      </p:sp>
      <p:sp>
        <p:nvSpPr>
          <p:cNvPr id="6" name="TextBox 5">
            <a:extLst>
              <a:ext uri="{FF2B5EF4-FFF2-40B4-BE49-F238E27FC236}">
                <a16:creationId xmlns:a16="http://schemas.microsoft.com/office/drawing/2014/main" id="{9A36DDB8-808C-45E0-B560-0BBA7FD390A1}"/>
              </a:ext>
            </a:extLst>
          </p:cNvPr>
          <p:cNvSpPr txBox="1"/>
          <p:nvPr/>
        </p:nvSpPr>
        <p:spPr>
          <a:xfrm>
            <a:off x="4903427" y="3362047"/>
            <a:ext cx="342316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1200">
                <a:latin typeface="Franklin Gothic Book"/>
              </a:rPr>
              <a:t>Accuracy: 0.9685, Type I: 0.0427, Type II: 0.0211</a:t>
            </a:r>
          </a:p>
        </p:txBody>
      </p:sp>
      <p:sp>
        <p:nvSpPr>
          <p:cNvPr id="7" name="TextBox 6">
            <a:extLst>
              <a:ext uri="{FF2B5EF4-FFF2-40B4-BE49-F238E27FC236}">
                <a16:creationId xmlns:a16="http://schemas.microsoft.com/office/drawing/2014/main" id="{911AFC6B-22D3-4E40-AEED-0B5F7015D98A}"/>
              </a:ext>
            </a:extLst>
          </p:cNvPr>
          <p:cNvSpPr txBox="1"/>
          <p:nvPr/>
        </p:nvSpPr>
        <p:spPr>
          <a:xfrm>
            <a:off x="5700191" y="1142791"/>
            <a:ext cx="1725345" cy="2853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u="sng">
                <a:latin typeface="Franklin Gothic Book"/>
              </a:rPr>
              <a:t>With Feature Selection</a:t>
            </a:r>
          </a:p>
        </p:txBody>
      </p:sp>
      <p:sp>
        <p:nvSpPr>
          <p:cNvPr id="8" name="TextBox 7">
            <a:extLst>
              <a:ext uri="{FF2B5EF4-FFF2-40B4-BE49-F238E27FC236}">
                <a16:creationId xmlns:a16="http://schemas.microsoft.com/office/drawing/2014/main" id="{83E33959-9E48-4EE9-90EF-08F6EC0F3E02}"/>
              </a:ext>
            </a:extLst>
          </p:cNvPr>
          <p:cNvSpPr txBox="1"/>
          <p:nvPr/>
        </p:nvSpPr>
        <p:spPr>
          <a:xfrm>
            <a:off x="1353452" y="1146963"/>
            <a:ext cx="186717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u="sng">
                <a:latin typeface="Franklin Gothic Book"/>
              </a:rPr>
              <a:t>Without Feature Selection</a:t>
            </a:r>
          </a:p>
        </p:txBody>
      </p:sp>
      <p:graphicFrame>
        <p:nvGraphicFramePr>
          <p:cNvPr id="9" name="Table 8">
            <a:extLst>
              <a:ext uri="{FF2B5EF4-FFF2-40B4-BE49-F238E27FC236}">
                <a16:creationId xmlns:a16="http://schemas.microsoft.com/office/drawing/2014/main" id="{4FBBCB16-ED1B-4ADE-A8B9-D5329DE9B458}"/>
              </a:ext>
            </a:extLst>
          </p:cNvPr>
          <p:cNvGraphicFramePr>
            <a:graphicFrameLocks noGrp="1"/>
          </p:cNvGraphicFramePr>
          <p:nvPr>
            <p:extLst>
              <p:ext uri="{D42A27DB-BD31-4B8C-83A1-F6EECF244321}">
                <p14:modId xmlns:p14="http://schemas.microsoft.com/office/powerpoint/2010/main" val="445937302"/>
              </p:ext>
            </p:extLst>
          </p:nvPr>
        </p:nvGraphicFramePr>
        <p:xfrm>
          <a:off x="1238250" y="1867150"/>
          <a:ext cx="2095499" cy="975360"/>
        </p:xfrm>
        <a:graphic>
          <a:graphicData uri="http://schemas.openxmlformats.org/drawingml/2006/table">
            <a:tbl>
              <a:tblPr firstRow="1" bandRow="1">
                <a:tableStyleId>{34E4E885-3048-4EA1-A9A6-7B8AEF8706AB}</a:tableStyleId>
              </a:tblPr>
              <a:tblGrid>
                <a:gridCol w="784248">
                  <a:extLst>
                    <a:ext uri="{9D8B030D-6E8A-4147-A177-3AD203B41FA5}">
                      <a16:colId xmlns:a16="http://schemas.microsoft.com/office/drawing/2014/main" val="883321931"/>
                    </a:ext>
                  </a:extLst>
                </a:gridCol>
                <a:gridCol w="339701">
                  <a:extLst>
                    <a:ext uri="{9D8B030D-6E8A-4147-A177-3AD203B41FA5}">
                      <a16:colId xmlns:a16="http://schemas.microsoft.com/office/drawing/2014/main" val="548552778"/>
                    </a:ext>
                  </a:extLst>
                </a:gridCol>
                <a:gridCol w="485775">
                  <a:extLst>
                    <a:ext uri="{9D8B030D-6E8A-4147-A177-3AD203B41FA5}">
                      <a16:colId xmlns:a16="http://schemas.microsoft.com/office/drawing/2014/main" val="78899512"/>
                    </a:ext>
                  </a:extLst>
                </a:gridCol>
                <a:gridCol w="485775">
                  <a:extLst>
                    <a:ext uri="{9D8B030D-6E8A-4147-A177-3AD203B41FA5}">
                      <a16:colId xmlns:a16="http://schemas.microsoft.com/office/drawing/2014/main" val="205195268"/>
                    </a:ext>
                  </a:extLst>
                </a:gridCol>
              </a:tblGrid>
              <a:tr h="0">
                <a:tc>
                  <a:txBody>
                    <a:bodyPr/>
                    <a:lstStyle/>
                    <a:p>
                      <a:pPr algn="just" rtl="0" fontAlgn="base"/>
                      <a:endParaRPr lang="en-US" sz="1000">
                        <a:effectLst/>
                        <a:latin typeface="Arial" panose="020B0604020202020204" pitchFamily="34" charset="0"/>
                      </a:endParaRPr>
                    </a:p>
                  </a:txBody>
                  <a:tcPr/>
                </a:tc>
                <a:tc gridSpan="3">
                  <a:txBody>
                    <a:bodyPr/>
                    <a:lstStyle/>
                    <a:p>
                      <a:pPr algn="just" rtl="0" fontAlgn="base"/>
                      <a:r>
                        <a:rPr lang="en-US" sz="1000">
                          <a:effectLst/>
                        </a:rPr>
                        <a:t>Actual </a:t>
                      </a:r>
                      <a:endParaRPr lang="en-US">
                        <a:effectLst/>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14765431"/>
                  </a:ext>
                </a:extLst>
              </a:tr>
              <a:tr h="0">
                <a:tc rowSpan="3">
                  <a:txBody>
                    <a:bodyPr/>
                    <a:lstStyle/>
                    <a:p>
                      <a:pPr algn="just" rtl="0" fontAlgn="base"/>
                      <a:r>
                        <a:rPr lang="en-US" sz="1000">
                          <a:effectLst/>
                        </a:rPr>
                        <a:t>Prediction </a:t>
                      </a:r>
                      <a:endParaRPr lang="en-US">
                        <a:effectLst/>
                      </a:endParaRPr>
                    </a:p>
                  </a:txBody>
                  <a:tcPr/>
                </a:tc>
                <a:tc>
                  <a:txBody>
                    <a:bodyPr/>
                    <a:lstStyle/>
                    <a:p>
                      <a:pPr algn="just" rtl="0" fontAlgn="base"/>
                      <a:endParaRPr lang="en-US" sz="1000">
                        <a:effectLst/>
                        <a:latin typeface="Arial" panose="020B0604020202020204" pitchFamily="34" charset="0"/>
                      </a:endParaRPr>
                    </a:p>
                  </a:txBody>
                  <a:tcPr/>
                </a:tc>
                <a:tc>
                  <a:txBody>
                    <a:bodyPr/>
                    <a:lstStyle/>
                    <a:p>
                      <a:pPr algn="just" rtl="0" fontAlgn="base"/>
                      <a:r>
                        <a:rPr lang="en-US" sz="1000">
                          <a:effectLst/>
                        </a:rPr>
                        <a:t>0 </a:t>
                      </a:r>
                      <a:endParaRPr lang="en-US">
                        <a:effectLst/>
                      </a:endParaRPr>
                    </a:p>
                  </a:txBody>
                  <a:tcPr/>
                </a:tc>
                <a:tc>
                  <a:txBody>
                    <a:bodyPr/>
                    <a:lstStyle/>
                    <a:p>
                      <a:pPr algn="just" rtl="0" fontAlgn="base"/>
                      <a:r>
                        <a:rPr lang="en-US" sz="1000">
                          <a:effectLst/>
                        </a:rPr>
                        <a:t>1 </a:t>
                      </a:r>
                      <a:endParaRPr lang="en-US">
                        <a:effectLst/>
                      </a:endParaRPr>
                    </a:p>
                  </a:txBody>
                  <a:tcPr/>
                </a:tc>
                <a:extLst>
                  <a:ext uri="{0D108BD9-81ED-4DB2-BD59-A6C34878D82A}">
                    <a16:rowId xmlns:a16="http://schemas.microsoft.com/office/drawing/2014/main" val="3404121929"/>
                  </a:ext>
                </a:extLst>
              </a:tr>
              <a:tr h="0">
                <a:tc vMerge="1">
                  <a:txBody>
                    <a:bodyPr/>
                    <a:lstStyle/>
                    <a:p>
                      <a:endParaRPr lang="en-US"/>
                    </a:p>
                  </a:txBody>
                  <a:tcPr/>
                </a:tc>
                <a:tc>
                  <a:txBody>
                    <a:bodyPr/>
                    <a:lstStyle/>
                    <a:p>
                      <a:pPr algn="just" rtl="0" fontAlgn="base"/>
                      <a:r>
                        <a:rPr lang="en-US" sz="1000">
                          <a:effectLst/>
                        </a:rPr>
                        <a:t>0 </a:t>
                      </a:r>
                      <a:endParaRPr lang="en-US">
                        <a:effectLst/>
                      </a:endParaRPr>
                    </a:p>
                  </a:txBody>
                  <a:tcPr/>
                </a:tc>
                <a:tc>
                  <a:txBody>
                    <a:bodyPr/>
                    <a:lstStyle/>
                    <a:p>
                      <a:pPr algn="just" rtl="0" fontAlgn="base"/>
                      <a:r>
                        <a:rPr lang="en-US" sz="1000">
                          <a:effectLst/>
                        </a:rPr>
                        <a:t>708 </a:t>
                      </a:r>
                      <a:endParaRPr lang="en-US">
                        <a:effectLst/>
                      </a:endParaRPr>
                    </a:p>
                  </a:txBody>
                  <a:tcPr/>
                </a:tc>
                <a:tc>
                  <a:txBody>
                    <a:bodyPr/>
                    <a:lstStyle/>
                    <a:p>
                      <a:pPr algn="just" rtl="0" fontAlgn="base"/>
                      <a:r>
                        <a:rPr lang="en-US" sz="1000">
                          <a:effectLst/>
                        </a:rPr>
                        <a:t>15 </a:t>
                      </a:r>
                      <a:endParaRPr lang="en-US">
                        <a:effectLst/>
                      </a:endParaRPr>
                    </a:p>
                  </a:txBody>
                  <a:tcPr/>
                </a:tc>
                <a:extLst>
                  <a:ext uri="{0D108BD9-81ED-4DB2-BD59-A6C34878D82A}">
                    <a16:rowId xmlns:a16="http://schemas.microsoft.com/office/drawing/2014/main" val="2720200495"/>
                  </a:ext>
                </a:extLst>
              </a:tr>
              <a:tr h="0">
                <a:tc vMerge="1">
                  <a:txBody>
                    <a:bodyPr/>
                    <a:lstStyle/>
                    <a:p>
                      <a:endParaRPr lang="en-US"/>
                    </a:p>
                  </a:txBody>
                  <a:tcPr/>
                </a:tc>
                <a:tc>
                  <a:txBody>
                    <a:bodyPr/>
                    <a:lstStyle/>
                    <a:p>
                      <a:pPr algn="just" rtl="0" fontAlgn="base"/>
                      <a:r>
                        <a:rPr lang="en-US" sz="1000">
                          <a:effectLst/>
                        </a:rPr>
                        <a:t>1 </a:t>
                      </a:r>
                      <a:endParaRPr lang="en-US">
                        <a:effectLst/>
                      </a:endParaRPr>
                    </a:p>
                  </a:txBody>
                  <a:tcPr/>
                </a:tc>
                <a:tc>
                  <a:txBody>
                    <a:bodyPr/>
                    <a:lstStyle/>
                    <a:p>
                      <a:pPr algn="just" rtl="0" fontAlgn="base"/>
                      <a:r>
                        <a:rPr lang="en-US" sz="1000">
                          <a:effectLst/>
                        </a:rPr>
                        <a:t>42 </a:t>
                      </a:r>
                      <a:endParaRPr lang="en-US">
                        <a:effectLst/>
                      </a:endParaRPr>
                    </a:p>
                  </a:txBody>
                  <a:tcPr/>
                </a:tc>
                <a:tc>
                  <a:txBody>
                    <a:bodyPr/>
                    <a:lstStyle/>
                    <a:p>
                      <a:pPr algn="just" rtl="0" fontAlgn="base"/>
                      <a:r>
                        <a:rPr lang="en-US" sz="1000">
                          <a:effectLst/>
                        </a:rPr>
                        <a:t>790 </a:t>
                      </a:r>
                      <a:endParaRPr lang="en-US">
                        <a:effectLst/>
                      </a:endParaRPr>
                    </a:p>
                  </a:txBody>
                  <a:tcPr/>
                </a:tc>
                <a:extLst>
                  <a:ext uri="{0D108BD9-81ED-4DB2-BD59-A6C34878D82A}">
                    <a16:rowId xmlns:a16="http://schemas.microsoft.com/office/drawing/2014/main" val="1377361419"/>
                  </a:ext>
                </a:extLst>
              </a:tr>
            </a:tbl>
          </a:graphicData>
        </a:graphic>
      </p:graphicFrame>
      <p:graphicFrame>
        <p:nvGraphicFramePr>
          <p:cNvPr id="10" name="Table 9">
            <a:extLst>
              <a:ext uri="{FF2B5EF4-FFF2-40B4-BE49-F238E27FC236}">
                <a16:creationId xmlns:a16="http://schemas.microsoft.com/office/drawing/2014/main" id="{5A8D81B9-06FA-4904-A230-CF56A11E2F39}"/>
              </a:ext>
            </a:extLst>
          </p:cNvPr>
          <p:cNvGraphicFramePr>
            <a:graphicFrameLocks noGrp="1"/>
          </p:cNvGraphicFramePr>
          <p:nvPr>
            <p:extLst>
              <p:ext uri="{D42A27DB-BD31-4B8C-83A1-F6EECF244321}">
                <p14:modId xmlns:p14="http://schemas.microsoft.com/office/powerpoint/2010/main" val="3258583932"/>
              </p:ext>
            </p:extLst>
          </p:nvPr>
        </p:nvGraphicFramePr>
        <p:xfrm>
          <a:off x="5484871" y="1833778"/>
          <a:ext cx="2095499" cy="975360"/>
        </p:xfrm>
        <a:graphic>
          <a:graphicData uri="http://schemas.openxmlformats.org/drawingml/2006/table">
            <a:tbl>
              <a:tblPr firstRow="1" bandRow="1">
                <a:tableStyleId>{34E4E885-3048-4EA1-A9A6-7B8AEF8706AB}</a:tableStyleId>
              </a:tblPr>
              <a:tblGrid>
                <a:gridCol w="809277">
                  <a:extLst>
                    <a:ext uri="{9D8B030D-6E8A-4147-A177-3AD203B41FA5}">
                      <a16:colId xmlns:a16="http://schemas.microsoft.com/office/drawing/2014/main" val="256866142"/>
                    </a:ext>
                  </a:extLst>
                </a:gridCol>
                <a:gridCol w="314672">
                  <a:extLst>
                    <a:ext uri="{9D8B030D-6E8A-4147-A177-3AD203B41FA5}">
                      <a16:colId xmlns:a16="http://schemas.microsoft.com/office/drawing/2014/main" val="4180799512"/>
                    </a:ext>
                  </a:extLst>
                </a:gridCol>
                <a:gridCol w="485775">
                  <a:extLst>
                    <a:ext uri="{9D8B030D-6E8A-4147-A177-3AD203B41FA5}">
                      <a16:colId xmlns:a16="http://schemas.microsoft.com/office/drawing/2014/main" val="1036041103"/>
                    </a:ext>
                  </a:extLst>
                </a:gridCol>
                <a:gridCol w="485775">
                  <a:extLst>
                    <a:ext uri="{9D8B030D-6E8A-4147-A177-3AD203B41FA5}">
                      <a16:colId xmlns:a16="http://schemas.microsoft.com/office/drawing/2014/main" val="336288177"/>
                    </a:ext>
                  </a:extLst>
                </a:gridCol>
              </a:tblGrid>
              <a:tr h="0">
                <a:tc>
                  <a:txBody>
                    <a:bodyPr/>
                    <a:lstStyle/>
                    <a:p>
                      <a:pPr algn="just" rtl="0" fontAlgn="base"/>
                      <a:endParaRPr lang="en-US" sz="1000" b="0" i="0">
                        <a:effectLst/>
                        <a:latin typeface="Arial" panose="020B0604020202020204" pitchFamily="34" charset="0"/>
                      </a:endParaRPr>
                    </a:p>
                  </a:txBody>
                  <a:tcPr/>
                </a:tc>
                <a:tc gridSpan="3">
                  <a:txBody>
                    <a:bodyPr/>
                    <a:lstStyle/>
                    <a:p>
                      <a:pPr algn="just" rtl="0" fontAlgn="base"/>
                      <a:r>
                        <a:rPr lang="en-US" sz="1000">
                          <a:effectLst/>
                        </a:rPr>
                        <a:t>Actual </a:t>
                      </a:r>
                      <a:endParaRPr lang="en-US" b="0" i="0">
                        <a:effectLst/>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06045180"/>
                  </a:ext>
                </a:extLst>
              </a:tr>
              <a:tr h="0">
                <a:tc rowSpan="3">
                  <a:txBody>
                    <a:bodyPr/>
                    <a:lstStyle/>
                    <a:p>
                      <a:pPr algn="just" rtl="0" fontAlgn="base"/>
                      <a:r>
                        <a:rPr lang="en-US" sz="1000">
                          <a:effectLst/>
                        </a:rPr>
                        <a:t>Prediction </a:t>
                      </a:r>
                      <a:endParaRPr lang="en-US" b="0" i="0">
                        <a:effectLst/>
                      </a:endParaRPr>
                    </a:p>
                  </a:txBody>
                  <a:tcPr/>
                </a:tc>
                <a:tc>
                  <a:txBody>
                    <a:bodyPr/>
                    <a:lstStyle/>
                    <a:p>
                      <a:pPr algn="just" rtl="0" fontAlgn="base"/>
                      <a:endParaRPr lang="en-US" sz="1000" b="0" i="0">
                        <a:effectLst/>
                        <a:latin typeface="Arial" panose="020B0604020202020204" pitchFamily="34" charset="0"/>
                      </a:endParaRPr>
                    </a:p>
                  </a:txBody>
                  <a:tcPr/>
                </a:tc>
                <a:tc>
                  <a:txBody>
                    <a:bodyPr/>
                    <a:lstStyle/>
                    <a:p>
                      <a:pPr algn="just" rtl="0" fontAlgn="base"/>
                      <a:r>
                        <a:rPr lang="en-US" sz="1000">
                          <a:effectLst/>
                        </a:rPr>
                        <a:t>0 </a:t>
                      </a:r>
                      <a:endParaRPr lang="en-US" b="0" i="0">
                        <a:effectLst/>
                      </a:endParaRPr>
                    </a:p>
                  </a:txBody>
                  <a:tcPr/>
                </a:tc>
                <a:tc>
                  <a:txBody>
                    <a:bodyPr/>
                    <a:lstStyle/>
                    <a:p>
                      <a:pPr algn="just" rtl="0" fontAlgn="base"/>
                      <a:r>
                        <a:rPr lang="en-US" sz="1000">
                          <a:effectLst/>
                        </a:rPr>
                        <a:t>1 </a:t>
                      </a:r>
                      <a:endParaRPr lang="en-US" b="0" i="0">
                        <a:effectLst/>
                      </a:endParaRPr>
                    </a:p>
                  </a:txBody>
                  <a:tcPr/>
                </a:tc>
                <a:extLst>
                  <a:ext uri="{0D108BD9-81ED-4DB2-BD59-A6C34878D82A}">
                    <a16:rowId xmlns:a16="http://schemas.microsoft.com/office/drawing/2014/main" val="3708265958"/>
                  </a:ext>
                </a:extLst>
              </a:tr>
              <a:tr h="0">
                <a:tc vMerge="1">
                  <a:txBody>
                    <a:bodyPr/>
                    <a:lstStyle/>
                    <a:p>
                      <a:endParaRPr lang="en-US"/>
                    </a:p>
                  </a:txBody>
                  <a:tcPr/>
                </a:tc>
                <a:tc>
                  <a:txBody>
                    <a:bodyPr/>
                    <a:lstStyle/>
                    <a:p>
                      <a:pPr algn="just" rtl="0" fontAlgn="base"/>
                      <a:r>
                        <a:rPr lang="en-US" sz="1000">
                          <a:effectLst/>
                        </a:rPr>
                        <a:t>0 </a:t>
                      </a:r>
                      <a:endParaRPr lang="en-US" b="0" i="0">
                        <a:effectLst/>
                      </a:endParaRPr>
                    </a:p>
                  </a:txBody>
                  <a:tcPr/>
                </a:tc>
                <a:tc>
                  <a:txBody>
                    <a:bodyPr/>
                    <a:lstStyle/>
                    <a:p>
                      <a:pPr algn="just" rtl="0" fontAlgn="base"/>
                      <a:r>
                        <a:rPr lang="en-US" sz="1000">
                          <a:effectLst/>
                        </a:rPr>
                        <a:t>718 </a:t>
                      </a:r>
                      <a:endParaRPr lang="en-US" b="0" i="0">
                        <a:effectLst/>
                      </a:endParaRPr>
                    </a:p>
                  </a:txBody>
                  <a:tcPr/>
                </a:tc>
                <a:tc>
                  <a:txBody>
                    <a:bodyPr/>
                    <a:lstStyle/>
                    <a:p>
                      <a:pPr algn="just" rtl="0" fontAlgn="base"/>
                      <a:r>
                        <a:rPr lang="en-US" sz="1000">
                          <a:effectLst/>
                        </a:rPr>
                        <a:t>38 </a:t>
                      </a:r>
                      <a:endParaRPr lang="en-US" b="0" i="0">
                        <a:effectLst/>
                      </a:endParaRPr>
                    </a:p>
                  </a:txBody>
                  <a:tcPr/>
                </a:tc>
                <a:extLst>
                  <a:ext uri="{0D108BD9-81ED-4DB2-BD59-A6C34878D82A}">
                    <a16:rowId xmlns:a16="http://schemas.microsoft.com/office/drawing/2014/main" val="4199239967"/>
                  </a:ext>
                </a:extLst>
              </a:tr>
              <a:tr h="0">
                <a:tc vMerge="1">
                  <a:txBody>
                    <a:bodyPr/>
                    <a:lstStyle/>
                    <a:p>
                      <a:endParaRPr lang="en-US"/>
                    </a:p>
                  </a:txBody>
                  <a:tcPr/>
                </a:tc>
                <a:tc>
                  <a:txBody>
                    <a:bodyPr/>
                    <a:lstStyle/>
                    <a:p>
                      <a:pPr algn="just" rtl="0" fontAlgn="base"/>
                      <a:r>
                        <a:rPr lang="en-US" sz="1000">
                          <a:effectLst/>
                        </a:rPr>
                        <a:t>1 </a:t>
                      </a:r>
                      <a:endParaRPr lang="en-US" b="0" i="0">
                        <a:effectLst/>
                      </a:endParaRPr>
                    </a:p>
                  </a:txBody>
                  <a:tcPr/>
                </a:tc>
                <a:tc>
                  <a:txBody>
                    <a:bodyPr/>
                    <a:lstStyle/>
                    <a:p>
                      <a:pPr algn="just" rtl="0" fontAlgn="base"/>
                      <a:r>
                        <a:rPr lang="en-US" sz="1000">
                          <a:effectLst/>
                        </a:rPr>
                        <a:t>49 </a:t>
                      </a:r>
                      <a:endParaRPr lang="en-US" b="0" i="0">
                        <a:effectLst/>
                      </a:endParaRPr>
                    </a:p>
                  </a:txBody>
                  <a:tcPr/>
                </a:tc>
                <a:tc>
                  <a:txBody>
                    <a:bodyPr/>
                    <a:lstStyle/>
                    <a:p>
                      <a:pPr algn="just" rtl="0" fontAlgn="base"/>
                      <a:r>
                        <a:rPr lang="en-US" sz="1000">
                          <a:effectLst/>
                        </a:rPr>
                        <a:t>788 </a:t>
                      </a:r>
                      <a:endParaRPr lang="en-US" b="0" i="0">
                        <a:effectLst/>
                      </a:endParaRPr>
                    </a:p>
                  </a:txBody>
                  <a:tcPr/>
                </a:tc>
                <a:extLst>
                  <a:ext uri="{0D108BD9-81ED-4DB2-BD59-A6C34878D82A}">
                    <a16:rowId xmlns:a16="http://schemas.microsoft.com/office/drawing/2014/main" val="3905525653"/>
                  </a:ext>
                </a:extLst>
              </a:tr>
            </a:tbl>
          </a:graphicData>
        </a:graphic>
      </p:graphicFrame>
    </p:spTree>
    <p:extLst>
      <p:ext uri="{BB962C8B-B14F-4D97-AF65-F5344CB8AC3E}">
        <p14:creationId xmlns:p14="http://schemas.microsoft.com/office/powerpoint/2010/main" val="2422832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7" name="Google Shape;737;p39"/>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738" name="Google Shape;738;p39"/>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8" descr="Shape, arrow&#10;&#10;Description automatically generated">
            <a:extLst>
              <a:ext uri="{FF2B5EF4-FFF2-40B4-BE49-F238E27FC236}">
                <a16:creationId xmlns:a16="http://schemas.microsoft.com/office/drawing/2014/main" id="{8BCE226E-2A08-42D8-A566-7A1434C451CD}"/>
              </a:ext>
            </a:extLst>
          </p:cNvPr>
          <p:cNvPicPr>
            <a:picLocks noChangeAspect="1"/>
          </p:cNvPicPr>
          <p:nvPr/>
        </p:nvPicPr>
        <p:blipFill>
          <a:blip r:embed="rId3"/>
          <a:stretch>
            <a:fillRect/>
          </a:stretch>
        </p:blipFill>
        <p:spPr>
          <a:xfrm>
            <a:off x="3464979" y="1490488"/>
            <a:ext cx="2364217" cy="1591022"/>
          </a:xfrm>
          <a:prstGeom prst="rect">
            <a:avLst/>
          </a:prstGeom>
        </p:spPr>
      </p:pic>
      <p:pic>
        <p:nvPicPr>
          <p:cNvPr id="10" name="Picture 10" descr="A picture containing diagram&#10;&#10;Description automatically generated">
            <a:extLst>
              <a:ext uri="{FF2B5EF4-FFF2-40B4-BE49-F238E27FC236}">
                <a16:creationId xmlns:a16="http://schemas.microsoft.com/office/drawing/2014/main" id="{FCB5B3C1-5C75-48C5-B59E-DF94D0203CB2}"/>
              </a:ext>
            </a:extLst>
          </p:cNvPr>
          <p:cNvPicPr>
            <a:picLocks noChangeAspect="1"/>
          </p:cNvPicPr>
          <p:nvPr/>
        </p:nvPicPr>
        <p:blipFill>
          <a:blip r:embed="rId4"/>
          <a:stretch>
            <a:fillRect/>
          </a:stretch>
        </p:blipFill>
        <p:spPr>
          <a:xfrm>
            <a:off x="238612" y="1534814"/>
            <a:ext cx="2743200" cy="1506544"/>
          </a:xfrm>
          <a:prstGeom prst="rect">
            <a:avLst/>
          </a:prstGeom>
        </p:spPr>
      </p:pic>
      <p:pic>
        <p:nvPicPr>
          <p:cNvPr id="12" name="Picture 12">
            <a:extLst>
              <a:ext uri="{FF2B5EF4-FFF2-40B4-BE49-F238E27FC236}">
                <a16:creationId xmlns:a16="http://schemas.microsoft.com/office/drawing/2014/main" id="{71B1F719-B3A7-4B8B-9DFC-5131EF8A861B}"/>
              </a:ext>
            </a:extLst>
          </p:cNvPr>
          <p:cNvPicPr>
            <a:picLocks noChangeAspect="1"/>
          </p:cNvPicPr>
          <p:nvPr/>
        </p:nvPicPr>
        <p:blipFill>
          <a:blip r:embed="rId5"/>
          <a:stretch>
            <a:fillRect/>
          </a:stretch>
        </p:blipFill>
        <p:spPr>
          <a:xfrm>
            <a:off x="6498970" y="1490350"/>
            <a:ext cx="2040437" cy="1758164"/>
          </a:xfrm>
          <a:prstGeom prst="rect">
            <a:avLst/>
          </a:prstGeom>
        </p:spPr>
      </p:pic>
      <p:sp>
        <p:nvSpPr>
          <p:cNvPr id="13" name="Rectangle 12">
            <a:extLst>
              <a:ext uri="{FF2B5EF4-FFF2-40B4-BE49-F238E27FC236}">
                <a16:creationId xmlns:a16="http://schemas.microsoft.com/office/drawing/2014/main" id="{21015E4D-8211-4CF2-984E-6390B00139A1}"/>
              </a:ext>
            </a:extLst>
          </p:cNvPr>
          <p:cNvSpPr/>
          <p:nvPr/>
        </p:nvSpPr>
        <p:spPr>
          <a:xfrm>
            <a:off x="1090437" y="1255213"/>
            <a:ext cx="1197229" cy="4672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CEC377B-3601-431A-B03E-80F8CBB7D02B}"/>
              </a:ext>
            </a:extLst>
          </p:cNvPr>
          <p:cNvSpPr txBox="1"/>
          <p:nvPr/>
        </p:nvSpPr>
        <p:spPr>
          <a:xfrm>
            <a:off x="721788" y="3345213"/>
            <a:ext cx="18838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anklin Gothic Medium" panose="020B0603020102020204" pitchFamily="34" charset="0"/>
              </a:rPr>
              <a:t>Logistic Regression</a:t>
            </a:r>
          </a:p>
        </p:txBody>
      </p:sp>
      <p:sp>
        <p:nvSpPr>
          <p:cNvPr id="33" name="TextBox 32">
            <a:extLst>
              <a:ext uri="{FF2B5EF4-FFF2-40B4-BE49-F238E27FC236}">
                <a16:creationId xmlns:a16="http://schemas.microsoft.com/office/drawing/2014/main" id="{CCB43D7B-6E4A-45EC-9391-8555F024E872}"/>
              </a:ext>
            </a:extLst>
          </p:cNvPr>
          <p:cNvSpPr txBox="1"/>
          <p:nvPr/>
        </p:nvSpPr>
        <p:spPr>
          <a:xfrm>
            <a:off x="4063186" y="3345213"/>
            <a:ext cx="146254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anklin Gothic Medium" panose="020B0603020102020204" pitchFamily="34" charset="0"/>
              </a:rPr>
              <a:t>Random Forest</a:t>
            </a:r>
          </a:p>
        </p:txBody>
      </p:sp>
      <p:sp>
        <p:nvSpPr>
          <p:cNvPr id="34" name="TextBox 33">
            <a:extLst>
              <a:ext uri="{FF2B5EF4-FFF2-40B4-BE49-F238E27FC236}">
                <a16:creationId xmlns:a16="http://schemas.microsoft.com/office/drawing/2014/main" id="{81C88F95-F446-46C2-80C8-FE241224C812}"/>
              </a:ext>
            </a:extLst>
          </p:cNvPr>
          <p:cNvSpPr txBox="1"/>
          <p:nvPr/>
        </p:nvSpPr>
        <p:spPr>
          <a:xfrm>
            <a:off x="6945715" y="3345213"/>
            <a:ext cx="145836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anklin Gothic Medium" panose="020B0603020102020204" pitchFamily="34" charset="0"/>
              </a:rPr>
              <a:t>Neural Network</a:t>
            </a:r>
          </a:p>
        </p:txBody>
      </p:sp>
      <p:sp>
        <p:nvSpPr>
          <p:cNvPr id="25" name="Google Shape;165;p17">
            <a:extLst>
              <a:ext uri="{FF2B5EF4-FFF2-40B4-BE49-F238E27FC236}">
                <a16:creationId xmlns:a16="http://schemas.microsoft.com/office/drawing/2014/main" id="{F946554B-4FBA-0543-9091-87DC26EC8054}"/>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7;p14">
            <a:extLst>
              <a:ext uri="{FF2B5EF4-FFF2-40B4-BE49-F238E27FC236}">
                <a16:creationId xmlns:a16="http://schemas.microsoft.com/office/drawing/2014/main" id="{47D65A41-3D89-BB4B-9CE7-009A5ACA7CCD}"/>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7;p13">
            <a:extLst>
              <a:ext uri="{FF2B5EF4-FFF2-40B4-BE49-F238E27FC236}">
                <a16:creationId xmlns:a16="http://schemas.microsoft.com/office/drawing/2014/main" id="{0680D890-9AB3-C54C-8005-E5E1C3A587CF}"/>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1;p13">
            <a:extLst>
              <a:ext uri="{FF2B5EF4-FFF2-40B4-BE49-F238E27FC236}">
                <a16:creationId xmlns:a16="http://schemas.microsoft.com/office/drawing/2014/main" id="{D9C68FE9-D910-554F-819C-7FA4EB578270}"/>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2;p13">
            <a:extLst>
              <a:ext uri="{FF2B5EF4-FFF2-40B4-BE49-F238E27FC236}">
                <a16:creationId xmlns:a16="http://schemas.microsoft.com/office/drawing/2014/main" id="{B2E36CB4-B76E-1743-BF9F-8900ECF360D7}"/>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30" name="Google Shape;68;p13">
            <a:extLst>
              <a:ext uri="{FF2B5EF4-FFF2-40B4-BE49-F238E27FC236}">
                <a16:creationId xmlns:a16="http://schemas.microsoft.com/office/drawing/2014/main" id="{5074BE1E-4D45-4046-B546-F07EAF98E19F}"/>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9;p13">
            <a:extLst>
              <a:ext uri="{FF2B5EF4-FFF2-40B4-BE49-F238E27FC236}">
                <a16:creationId xmlns:a16="http://schemas.microsoft.com/office/drawing/2014/main" id="{124A254A-6EE8-7D4C-AD2F-79439FA83B64}"/>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32" name="Google Shape;70;p13">
            <a:extLst>
              <a:ext uri="{FF2B5EF4-FFF2-40B4-BE49-F238E27FC236}">
                <a16:creationId xmlns:a16="http://schemas.microsoft.com/office/drawing/2014/main" id="{F6867198-18AD-3446-B2D9-438F59D3C49D}"/>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35" name="Google Shape;71;p13">
            <a:extLst>
              <a:ext uri="{FF2B5EF4-FFF2-40B4-BE49-F238E27FC236}">
                <a16:creationId xmlns:a16="http://schemas.microsoft.com/office/drawing/2014/main" id="{1A8E6362-2504-7B44-8BAC-2F99DE244951}"/>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36" name="Google Shape;72;p13">
            <a:extLst>
              <a:ext uri="{FF2B5EF4-FFF2-40B4-BE49-F238E27FC236}">
                <a16:creationId xmlns:a16="http://schemas.microsoft.com/office/drawing/2014/main" id="{A77BC5BD-499E-A349-A087-44FC84821247}"/>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37" name="Google Shape;59;p13">
            <a:extLst>
              <a:ext uri="{FF2B5EF4-FFF2-40B4-BE49-F238E27FC236}">
                <a16:creationId xmlns:a16="http://schemas.microsoft.com/office/drawing/2014/main" id="{F88E5CD3-C510-CA45-AC93-A21D306CD20E}"/>
              </a:ext>
            </a:extLst>
          </p:cNvPr>
          <p:cNvSpPr/>
          <p:nvPr/>
        </p:nvSpPr>
        <p:spPr>
          <a:xfrm>
            <a:off x="2180214" y="4509714"/>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0;p13">
            <a:extLst>
              <a:ext uri="{FF2B5EF4-FFF2-40B4-BE49-F238E27FC236}">
                <a16:creationId xmlns:a16="http://schemas.microsoft.com/office/drawing/2014/main" id="{8B766F87-2892-0E4C-A866-16E77FE02614}"/>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8;p13">
            <a:extLst>
              <a:ext uri="{FF2B5EF4-FFF2-40B4-BE49-F238E27FC236}">
                <a16:creationId xmlns:a16="http://schemas.microsoft.com/office/drawing/2014/main" id="{DDEF54A7-76A7-C748-A448-98F69D55851B}"/>
              </a:ext>
            </a:extLst>
          </p:cNvPr>
          <p:cNvSpPr/>
          <p:nvPr/>
        </p:nvSpPr>
        <p:spPr>
          <a:xfrm>
            <a:off x="7202090" y="4521196"/>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p13">
            <a:extLst>
              <a:ext uri="{FF2B5EF4-FFF2-40B4-BE49-F238E27FC236}">
                <a16:creationId xmlns:a16="http://schemas.microsoft.com/office/drawing/2014/main" id="{C01A1C1E-0988-1745-A49D-841E33D68FA7}"/>
              </a:ext>
            </a:extLst>
          </p:cNvPr>
          <p:cNvSpPr/>
          <p:nvPr/>
        </p:nvSpPr>
        <p:spPr>
          <a:xfrm>
            <a:off x="8404083" y="4509713"/>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2;p13">
            <a:extLst>
              <a:ext uri="{FF2B5EF4-FFF2-40B4-BE49-F238E27FC236}">
                <a16:creationId xmlns:a16="http://schemas.microsoft.com/office/drawing/2014/main" id="{239AB673-FF0C-754E-8B84-19E8186694CF}"/>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43" name="Google Shape;181;p17">
            <a:extLst>
              <a:ext uri="{FF2B5EF4-FFF2-40B4-BE49-F238E27FC236}">
                <a16:creationId xmlns:a16="http://schemas.microsoft.com/office/drawing/2014/main" id="{2539964F-8205-D344-9170-3BAB381ACE6D}"/>
              </a:ext>
            </a:extLst>
          </p:cNvPr>
          <p:cNvSpPr txBox="1"/>
          <p:nvPr/>
        </p:nvSpPr>
        <p:spPr>
          <a:xfrm>
            <a:off x="46174" y="150652"/>
            <a:ext cx="8183425" cy="72869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b="1">
                <a:solidFill>
                  <a:srgbClr val="FFFFFF"/>
                </a:solidFill>
                <a:latin typeface="Work Sans"/>
                <a:ea typeface="Work Sans"/>
                <a:cs typeface="Work Sans"/>
                <a:sym typeface="Work Sans"/>
              </a:rPr>
              <a:t>MODEL EVALUATION</a:t>
            </a:r>
            <a:endParaRPr sz="3500" b="1">
              <a:solidFill>
                <a:srgbClr val="FFFFFF"/>
              </a:solidFill>
              <a:latin typeface="Work Sans"/>
              <a:ea typeface="Work Sans"/>
              <a:cs typeface="Work Sans"/>
              <a:sym typeface="Work Sans"/>
            </a:endParaRPr>
          </a:p>
        </p:txBody>
      </p:sp>
      <p:pic>
        <p:nvPicPr>
          <p:cNvPr id="44" name="Picture 2" descr="Tesla logo and symbol, meaning, history, PNG">
            <a:extLst>
              <a:ext uri="{FF2B5EF4-FFF2-40B4-BE49-F238E27FC236}">
                <a16:creationId xmlns:a16="http://schemas.microsoft.com/office/drawing/2014/main" id="{2E2EBA6A-7415-5446-96D3-FBAE4A9D59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45" name="Google Shape;67;p13">
            <a:extLst>
              <a:ext uri="{FF2B5EF4-FFF2-40B4-BE49-F238E27FC236}">
                <a16:creationId xmlns:a16="http://schemas.microsoft.com/office/drawing/2014/main" id="{F399CFCF-BF0A-C141-9ADA-AC44AF70E8AD}"/>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Franklin Gothic"/>
                <a:ea typeface="Franklin Gothic"/>
                <a:cs typeface="Franklin Gothic"/>
                <a:sym typeface="Franklin Gothic"/>
              </a:rPr>
              <a:t>ERNEST</a:t>
            </a:r>
            <a:endParaRPr sz="1200" b="1">
              <a:latin typeface="Franklin Gothic"/>
              <a:ea typeface="Franklin Gothic"/>
              <a:cs typeface="Franklin Gothic"/>
              <a:sym typeface="Franklin Gothic"/>
            </a:endParaRPr>
          </a:p>
        </p:txBody>
      </p:sp>
    </p:spTree>
    <p:extLst>
      <p:ext uri="{BB962C8B-B14F-4D97-AF65-F5344CB8AC3E}">
        <p14:creationId xmlns:p14="http://schemas.microsoft.com/office/powerpoint/2010/main" val="1947654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7" name="Google Shape;737;p39"/>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738" name="Google Shape;738;p39"/>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801;p41">
            <a:extLst>
              <a:ext uri="{FF2B5EF4-FFF2-40B4-BE49-F238E27FC236}">
                <a16:creationId xmlns:a16="http://schemas.microsoft.com/office/drawing/2014/main" id="{408F354D-296F-4A6B-B961-3CA7F3E9BA01}"/>
              </a:ext>
            </a:extLst>
          </p:cNvPr>
          <p:cNvSpPr txBox="1"/>
          <p:nvPr/>
        </p:nvSpPr>
        <p:spPr>
          <a:xfrm>
            <a:off x="373768" y="1444747"/>
            <a:ext cx="4562700" cy="2318222"/>
          </a:xfrm>
          <a:prstGeom prst="rect">
            <a:avLst/>
          </a:prstGeom>
          <a:noFill/>
          <a:ln>
            <a:noFill/>
          </a:ln>
        </p:spPr>
        <p:txBody>
          <a:bodyPr spcFirstLastPara="1" wrap="square" lIns="91425" tIns="91425" rIns="91425" bIns="91425" anchor="t" anchorCtr="0">
            <a:noAutofit/>
          </a:bodyPr>
          <a:lstStyle/>
          <a:p>
            <a:pPr marL="152400" algn="ctr">
              <a:lnSpc>
                <a:spcPct val="115000"/>
              </a:lnSpc>
              <a:buClr>
                <a:schemeClr val="dk1"/>
              </a:buClr>
              <a:buSzPts val="1200"/>
            </a:pPr>
            <a:r>
              <a:rPr lang="en" sz="1600" b="1" u="sng" dirty="0">
                <a:solidFill>
                  <a:schemeClr val="dk1"/>
                </a:solidFill>
                <a:latin typeface="Franklin Gothic"/>
                <a:ea typeface="Franklin Gothic"/>
                <a:cs typeface="Franklin Gothic"/>
              </a:rPr>
              <a:t>Criteria 1: Accuracy:</a:t>
            </a:r>
          </a:p>
          <a:p>
            <a:pPr marL="152400">
              <a:lnSpc>
                <a:spcPct val="114999"/>
              </a:lnSpc>
              <a:buSzPts val="1200"/>
            </a:pPr>
            <a:endParaRPr lang="en" sz="1200" dirty="0">
              <a:solidFill>
                <a:schemeClr val="dk1"/>
              </a:solidFill>
              <a:latin typeface="Franklin Gothic"/>
              <a:ea typeface="Franklin Gothic"/>
              <a:cs typeface="Franklin Gothic"/>
              <a:sym typeface="Franklin Gothic"/>
            </a:endParaRPr>
          </a:p>
          <a:p>
            <a:pPr marL="457200" indent="-304800">
              <a:lnSpc>
                <a:spcPct val="114999"/>
              </a:lnSpc>
              <a:buClr>
                <a:schemeClr val="dk1"/>
              </a:buClr>
              <a:buSzPts val="1200"/>
              <a:buFont typeface="Franklin Gothic"/>
              <a:buChar char="●"/>
            </a:pPr>
            <a:r>
              <a:rPr lang="en" sz="1200" dirty="0">
                <a:solidFill>
                  <a:schemeClr val="dk1"/>
                </a:solidFill>
                <a:latin typeface="Franklin Gothic"/>
                <a:ea typeface="Franklin Gothic"/>
                <a:cs typeface="Franklin Gothic"/>
                <a:sym typeface="Franklin Gothic"/>
              </a:rPr>
              <a:t>Random Forest would be the best with an accuracy of over 98% while having the lowest type II error of just 0.3%</a:t>
            </a:r>
            <a:endParaRPr lang="en" dirty="0">
              <a:solidFill>
                <a:schemeClr val="dk1"/>
              </a:solidFill>
              <a:ea typeface="Franklin Gothic"/>
            </a:endParaRPr>
          </a:p>
          <a:p>
            <a:pPr marL="457200" indent="-304800">
              <a:lnSpc>
                <a:spcPct val="114999"/>
              </a:lnSpc>
              <a:buClr>
                <a:schemeClr val="dk1"/>
              </a:buClr>
              <a:buSzPts val="1200"/>
              <a:buFont typeface="Franklin Gothic"/>
              <a:buChar char="●"/>
            </a:pPr>
            <a:endParaRPr lang="en" sz="1200" dirty="0">
              <a:solidFill>
                <a:schemeClr val="dk1"/>
              </a:solidFill>
              <a:latin typeface="Franklin Gothic"/>
              <a:ea typeface="Franklin Gothic"/>
              <a:cs typeface="Franklin Gothic"/>
            </a:endParaRPr>
          </a:p>
          <a:p>
            <a:pPr marL="457200" indent="-304800">
              <a:lnSpc>
                <a:spcPct val="114999"/>
              </a:lnSpc>
              <a:buClr>
                <a:schemeClr val="dk1"/>
              </a:buClr>
              <a:buSzPts val="1200"/>
              <a:buFont typeface="Franklin Gothic"/>
              <a:buChar char="●"/>
            </a:pPr>
            <a:r>
              <a:rPr lang="en" sz="1200" dirty="0">
                <a:solidFill>
                  <a:schemeClr val="dk1"/>
                </a:solidFill>
                <a:latin typeface="Franklin Gothic"/>
                <a:ea typeface="Franklin Gothic"/>
                <a:cs typeface="Franklin Gothic"/>
              </a:rPr>
              <a:t>Take note that detecting and lowering type II errors should be prioritized over detecting and lowering type I errors</a:t>
            </a:r>
          </a:p>
          <a:p>
            <a:pPr marL="152400">
              <a:lnSpc>
                <a:spcPct val="114999"/>
              </a:lnSpc>
              <a:buClr>
                <a:schemeClr val="dk1"/>
              </a:buClr>
              <a:buSzPts val="1200"/>
            </a:pPr>
            <a:endParaRPr lang="en" sz="1200" dirty="0">
              <a:solidFill>
                <a:schemeClr val="dk1"/>
              </a:solidFill>
              <a:latin typeface="Franklin Gothic"/>
              <a:ea typeface="Franklin Gothic"/>
              <a:cs typeface="Franklin Gothic"/>
            </a:endParaRPr>
          </a:p>
          <a:p>
            <a:pPr marL="381000" indent="-228600">
              <a:lnSpc>
                <a:spcPct val="114999"/>
              </a:lnSpc>
              <a:buSzPts val="1200"/>
              <a:buFont typeface="Arial"/>
              <a:buAutoNum type="arabicPeriod"/>
            </a:pPr>
            <a:endParaRPr lang="en" sz="1200" dirty="0">
              <a:solidFill>
                <a:schemeClr val="dk1"/>
              </a:solidFill>
              <a:latin typeface="Franklin Gothic"/>
              <a:ea typeface="Franklin Gothic"/>
              <a:cs typeface="Franklin Gothic"/>
            </a:endParaRPr>
          </a:p>
          <a:p>
            <a:pPr marL="457200" indent="-304800">
              <a:lnSpc>
                <a:spcPct val="114999"/>
              </a:lnSpc>
              <a:buSzPts val="1200"/>
              <a:buFont typeface="Franklin Gothic"/>
              <a:buChar char="●"/>
            </a:pPr>
            <a:endParaRPr lang="en" sz="1200" dirty="0">
              <a:solidFill>
                <a:schemeClr val="dk1"/>
              </a:solidFill>
              <a:latin typeface="Franklin Gothic"/>
              <a:ea typeface="Franklin Gothic"/>
              <a:cs typeface="Franklin Gothic"/>
            </a:endParaRPr>
          </a:p>
          <a:p>
            <a:pPr marL="457200" lvl="3" indent="-304800">
              <a:lnSpc>
                <a:spcPct val="114999"/>
              </a:lnSpc>
              <a:buSzPts val="1200"/>
              <a:buFont typeface="Franklin Gothic"/>
              <a:buChar char="●"/>
            </a:pPr>
            <a:endParaRPr lang="en" sz="1200" dirty="0">
              <a:solidFill>
                <a:schemeClr val="dk1"/>
              </a:solidFill>
              <a:latin typeface="Franklin Gothic"/>
              <a:ea typeface="Franklin Gothic"/>
              <a:cs typeface="Franklin Gothic"/>
            </a:endParaRPr>
          </a:p>
        </p:txBody>
      </p:sp>
      <p:pic>
        <p:nvPicPr>
          <p:cNvPr id="6" name="Picture 6" descr="Text&#10;&#10;Description automatically generated">
            <a:extLst>
              <a:ext uri="{FF2B5EF4-FFF2-40B4-BE49-F238E27FC236}">
                <a16:creationId xmlns:a16="http://schemas.microsoft.com/office/drawing/2014/main" id="{0102CACD-DFE0-4DB4-BB66-8654C1BB2886}"/>
              </a:ext>
            </a:extLst>
          </p:cNvPr>
          <p:cNvPicPr>
            <a:picLocks noChangeAspect="1"/>
          </p:cNvPicPr>
          <p:nvPr/>
        </p:nvPicPr>
        <p:blipFill rotWithShape="1">
          <a:blip r:embed="rId3"/>
          <a:srcRect l="1068"/>
          <a:stretch/>
        </p:blipFill>
        <p:spPr>
          <a:xfrm>
            <a:off x="5210692" y="1287405"/>
            <a:ext cx="3078175" cy="2568690"/>
          </a:xfrm>
          <a:prstGeom prst="rect">
            <a:avLst/>
          </a:prstGeom>
        </p:spPr>
      </p:pic>
      <p:sp>
        <p:nvSpPr>
          <p:cNvPr id="20" name="Google Shape;165;p17">
            <a:extLst>
              <a:ext uri="{FF2B5EF4-FFF2-40B4-BE49-F238E27FC236}">
                <a16:creationId xmlns:a16="http://schemas.microsoft.com/office/drawing/2014/main" id="{8998318F-F4E8-EF41-8F0A-D01D73AB2843}"/>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7;p14">
            <a:extLst>
              <a:ext uri="{FF2B5EF4-FFF2-40B4-BE49-F238E27FC236}">
                <a16:creationId xmlns:a16="http://schemas.microsoft.com/office/drawing/2014/main" id="{95E1B410-52D6-CB46-98CD-BABF797E93BA}"/>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7;p13">
            <a:extLst>
              <a:ext uri="{FF2B5EF4-FFF2-40B4-BE49-F238E27FC236}">
                <a16:creationId xmlns:a16="http://schemas.microsoft.com/office/drawing/2014/main" id="{59711F7A-54D3-9540-8CA4-5450506685F5}"/>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p13">
            <a:extLst>
              <a:ext uri="{FF2B5EF4-FFF2-40B4-BE49-F238E27FC236}">
                <a16:creationId xmlns:a16="http://schemas.microsoft.com/office/drawing/2014/main" id="{BD419EB1-F19D-4244-993D-96A8E81A5390}"/>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2;p13">
            <a:extLst>
              <a:ext uri="{FF2B5EF4-FFF2-40B4-BE49-F238E27FC236}">
                <a16:creationId xmlns:a16="http://schemas.microsoft.com/office/drawing/2014/main" id="{6548EE50-72FF-1E4D-9EF6-960F7795E5EC}"/>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25" name="Google Shape;68;p13">
            <a:extLst>
              <a:ext uri="{FF2B5EF4-FFF2-40B4-BE49-F238E27FC236}">
                <a16:creationId xmlns:a16="http://schemas.microsoft.com/office/drawing/2014/main" id="{DEFEA7BE-C92D-9C40-8211-FFF76F8A1955}"/>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9;p13">
            <a:extLst>
              <a:ext uri="{FF2B5EF4-FFF2-40B4-BE49-F238E27FC236}">
                <a16:creationId xmlns:a16="http://schemas.microsoft.com/office/drawing/2014/main" id="{2DE532C3-0F2F-684F-A234-12BA67587933}"/>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27" name="Google Shape;70;p13">
            <a:extLst>
              <a:ext uri="{FF2B5EF4-FFF2-40B4-BE49-F238E27FC236}">
                <a16:creationId xmlns:a16="http://schemas.microsoft.com/office/drawing/2014/main" id="{839938A4-DE8B-CA40-9948-6AD09E6FB1AD}"/>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28" name="Google Shape;71;p13">
            <a:extLst>
              <a:ext uri="{FF2B5EF4-FFF2-40B4-BE49-F238E27FC236}">
                <a16:creationId xmlns:a16="http://schemas.microsoft.com/office/drawing/2014/main" id="{B05E933C-1A41-E041-B98B-28ACA899212F}"/>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29" name="Google Shape;72;p13">
            <a:extLst>
              <a:ext uri="{FF2B5EF4-FFF2-40B4-BE49-F238E27FC236}">
                <a16:creationId xmlns:a16="http://schemas.microsoft.com/office/drawing/2014/main" id="{44F6AE49-D8B3-F24C-9A15-32522BA44FD0}"/>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30" name="Google Shape;59;p13">
            <a:extLst>
              <a:ext uri="{FF2B5EF4-FFF2-40B4-BE49-F238E27FC236}">
                <a16:creationId xmlns:a16="http://schemas.microsoft.com/office/drawing/2014/main" id="{B9111CF8-BD21-F246-90E0-DF42821C578B}"/>
              </a:ext>
            </a:extLst>
          </p:cNvPr>
          <p:cNvSpPr/>
          <p:nvPr/>
        </p:nvSpPr>
        <p:spPr>
          <a:xfrm>
            <a:off x="2180214" y="4509714"/>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0;p13">
            <a:extLst>
              <a:ext uri="{FF2B5EF4-FFF2-40B4-BE49-F238E27FC236}">
                <a16:creationId xmlns:a16="http://schemas.microsoft.com/office/drawing/2014/main" id="{A92B8422-4CB6-E943-9983-03806250ED26}"/>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8;p13">
            <a:extLst>
              <a:ext uri="{FF2B5EF4-FFF2-40B4-BE49-F238E27FC236}">
                <a16:creationId xmlns:a16="http://schemas.microsoft.com/office/drawing/2014/main" id="{95C86F77-B374-5A44-86BF-E3951598FC77}"/>
              </a:ext>
            </a:extLst>
          </p:cNvPr>
          <p:cNvSpPr/>
          <p:nvPr/>
        </p:nvSpPr>
        <p:spPr>
          <a:xfrm>
            <a:off x="7202090" y="4521196"/>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9;p13">
            <a:extLst>
              <a:ext uri="{FF2B5EF4-FFF2-40B4-BE49-F238E27FC236}">
                <a16:creationId xmlns:a16="http://schemas.microsoft.com/office/drawing/2014/main" id="{61A4C0E0-A5A2-5D42-802C-D1B05764CF27}"/>
              </a:ext>
            </a:extLst>
          </p:cNvPr>
          <p:cNvSpPr/>
          <p:nvPr/>
        </p:nvSpPr>
        <p:spPr>
          <a:xfrm>
            <a:off x="8404083" y="4509713"/>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2;p13">
            <a:extLst>
              <a:ext uri="{FF2B5EF4-FFF2-40B4-BE49-F238E27FC236}">
                <a16:creationId xmlns:a16="http://schemas.microsoft.com/office/drawing/2014/main" id="{673FF82E-9005-A641-BECA-EF69B9F32DAD}"/>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36" name="Google Shape;181;p17">
            <a:extLst>
              <a:ext uri="{FF2B5EF4-FFF2-40B4-BE49-F238E27FC236}">
                <a16:creationId xmlns:a16="http://schemas.microsoft.com/office/drawing/2014/main" id="{8011B22E-E836-C142-959A-50B042744C42}"/>
              </a:ext>
            </a:extLst>
          </p:cNvPr>
          <p:cNvSpPr txBox="1"/>
          <p:nvPr/>
        </p:nvSpPr>
        <p:spPr>
          <a:xfrm>
            <a:off x="46174" y="150652"/>
            <a:ext cx="8183425" cy="72869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b="1" dirty="0">
                <a:solidFill>
                  <a:srgbClr val="FFFFFF"/>
                </a:solidFill>
                <a:latin typeface="Work Sans"/>
                <a:ea typeface="Work Sans"/>
                <a:cs typeface="Work Sans"/>
                <a:sym typeface="Work Sans"/>
              </a:rPr>
              <a:t>MODEL EVALUATION</a:t>
            </a:r>
            <a:endParaRPr sz="3500" b="1" dirty="0">
              <a:solidFill>
                <a:srgbClr val="FFFFFF"/>
              </a:solidFill>
              <a:latin typeface="Work Sans"/>
              <a:ea typeface="Work Sans"/>
              <a:cs typeface="Work Sans"/>
              <a:sym typeface="Work Sans"/>
            </a:endParaRPr>
          </a:p>
        </p:txBody>
      </p:sp>
      <p:pic>
        <p:nvPicPr>
          <p:cNvPr id="37" name="Picture 2" descr="Tesla logo and symbol, meaning, history, PNG">
            <a:extLst>
              <a:ext uri="{FF2B5EF4-FFF2-40B4-BE49-F238E27FC236}">
                <a16:creationId xmlns:a16="http://schemas.microsoft.com/office/drawing/2014/main" id="{EF51BCD9-FB6A-A649-96C8-5B4594B231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38" name="Google Shape;67;p13">
            <a:extLst>
              <a:ext uri="{FF2B5EF4-FFF2-40B4-BE49-F238E27FC236}">
                <a16:creationId xmlns:a16="http://schemas.microsoft.com/office/drawing/2014/main" id="{60175A0D-859B-6441-994A-BF7848CEAC5B}"/>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Franklin Gothic"/>
                <a:ea typeface="Franklin Gothic"/>
                <a:cs typeface="Franklin Gothic"/>
                <a:sym typeface="Franklin Gothic"/>
              </a:rPr>
              <a:t>ERNEST</a:t>
            </a:r>
            <a:endParaRPr sz="1200" b="1">
              <a:latin typeface="Franklin Gothic"/>
              <a:ea typeface="Franklin Gothic"/>
              <a:cs typeface="Franklin Gothic"/>
              <a:sym typeface="Franklin Gothic"/>
            </a:endParaRPr>
          </a:p>
        </p:txBody>
      </p:sp>
    </p:spTree>
    <p:extLst>
      <p:ext uri="{BB962C8B-B14F-4D97-AF65-F5344CB8AC3E}">
        <p14:creationId xmlns:p14="http://schemas.microsoft.com/office/powerpoint/2010/main" val="287812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7" name="Google Shape;737;p39"/>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738" name="Google Shape;738;p39"/>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801;p41">
            <a:extLst>
              <a:ext uri="{FF2B5EF4-FFF2-40B4-BE49-F238E27FC236}">
                <a16:creationId xmlns:a16="http://schemas.microsoft.com/office/drawing/2014/main" id="{408F354D-296F-4A6B-B961-3CA7F3E9BA01}"/>
              </a:ext>
            </a:extLst>
          </p:cNvPr>
          <p:cNvSpPr txBox="1"/>
          <p:nvPr/>
        </p:nvSpPr>
        <p:spPr>
          <a:xfrm>
            <a:off x="46174" y="1117617"/>
            <a:ext cx="4562700" cy="3199357"/>
          </a:xfrm>
          <a:prstGeom prst="rect">
            <a:avLst/>
          </a:prstGeom>
          <a:noFill/>
          <a:ln>
            <a:noFill/>
          </a:ln>
        </p:spPr>
        <p:txBody>
          <a:bodyPr spcFirstLastPara="1" wrap="square" lIns="91425" tIns="91425" rIns="91425" bIns="91425" anchor="t" anchorCtr="0">
            <a:noAutofit/>
          </a:bodyPr>
          <a:lstStyle/>
          <a:p>
            <a:pPr marL="152400" algn="ctr">
              <a:lnSpc>
                <a:spcPct val="115000"/>
              </a:lnSpc>
              <a:buClr>
                <a:schemeClr val="dk1"/>
              </a:buClr>
              <a:buSzPts val="1200"/>
            </a:pPr>
            <a:r>
              <a:rPr lang="en" sz="1600" b="1" u="sng" dirty="0">
                <a:solidFill>
                  <a:schemeClr val="dk1"/>
                </a:solidFill>
                <a:latin typeface="Franklin Gothic"/>
                <a:ea typeface="Franklin Gothic"/>
                <a:cs typeface="Franklin Gothic"/>
              </a:rPr>
              <a:t>Criteria 2: Time and Processing Power</a:t>
            </a:r>
          </a:p>
          <a:p>
            <a:pPr marL="152400">
              <a:lnSpc>
                <a:spcPct val="114999"/>
              </a:lnSpc>
              <a:buSzPts val="1200"/>
            </a:pPr>
            <a:endParaRPr lang="en" sz="1200" dirty="0">
              <a:solidFill>
                <a:schemeClr val="dk1"/>
              </a:solidFill>
              <a:latin typeface="Franklin Gothic"/>
              <a:ea typeface="Franklin Gothic"/>
              <a:cs typeface="Franklin Gothic"/>
              <a:sym typeface="Franklin Gothic"/>
            </a:endParaRPr>
          </a:p>
          <a:p>
            <a:pPr marL="457200" indent="-304800">
              <a:lnSpc>
                <a:spcPct val="114999"/>
              </a:lnSpc>
              <a:buClr>
                <a:schemeClr val="dk1"/>
              </a:buClr>
              <a:buSzPts val="1200"/>
              <a:buFont typeface="Franklin Gothic"/>
              <a:buChar char="●"/>
            </a:pPr>
            <a:r>
              <a:rPr lang="en" sz="1200" dirty="0">
                <a:solidFill>
                  <a:schemeClr val="dk1"/>
                </a:solidFill>
                <a:latin typeface="Franklin Gothic"/>
                <a:ea typeface="Franklin Gothic"/>
                <a:cs typeface="Franklin Gothic"/>
                <a:sym typeface="Franklin Gothic"/>
              </a:rPr>
              <a:t>Logistic Regression takes an average of 4 minutes to build</a:t>
            </a:r>
            <a:endParaRPr lang="en" sz="1200" dirty="0">
              <a:solidFill>
                <a:schemeClr val="dk1"/>
              </a:solidFill>
              <a:latin typeface="Franklin Gothic"/>
              <a:ea typeface="Franklin Gothic"/>
              <a:cs typeface="Franklin Gothic"/>
            </a:endParaRPr>
          </a:p>
          <a:p>
            <a:pPr marL="457200" indent="-304800">
              <a:lnSpc>
                <a:spcPct val="114999"/>
              </a:lnSpc>
              <a:buClr>
                <a:schemeClr val="dk1"/>
              </a:buClr>
              <a:buSzPts val="1200"/>
              <a:buFont typeface="Franklin Gothic"/>
              <a:buChar char="●"/>
            </a:pPr>
            <a:endParaRPr lang="en" sz="1200" dirty="0">
              <a:solidFill>
                <a:schemeClr val="dk1"/>
              </a:solidFill>
              <a:latin typeface="Franklin Gothic"/>
              <a:ea typeface="Franklin Gothic"/>
              <a:cs typeface="Franklin Gothic"/>
            </a:endParaRPr>
          </a:p>
          <a:p>
            <a:pPr marL="457200" indent="-304800">
              <a:lnSpc>
                <a:spcPct val="114999"/>
              </a:lnSpc>
              <a:buSzPts val="1200"/>
              <a:buFont typeface="Franklin Gothic"/>
              <a:buChar char="●"/>
            </a:pPr>
            <a:r>
              <a:rPr lang="en" sz="1200" dirty="0">
                <a:solidFill>
                  <a:schemeClr val="dk1"/>
                </a:solidFill>
                <a:latin typeface="Franklin Gothic"/>
                <a:ea typeface="Franklin Gothic"/>
                <a:cs typeface="Franklin Gothic"/>
              </a:rPr>
              <a:t>Random Forest takes an average of 5 seconds to build</a:t>
            </a:r>
          </a:p>
          <a:p>
            <a:pPr marL="457200" indent="-304800">
              <a:lnSpc>
                <a:spcPct val="114999"/>
              </a:lnSpc>
              <a:buSzPts val="1200"/>
              <a:buFont typeface="Franklin Gothic"/>
              <a:buChar char="●"/>
            </a:pPr>
            <a:endParaRPr lang="en" sz="1200" dirty="0">
              <a:solidFill>
                <a:schemeClr val="dk1"/>
              </a:solidFill>
              <a:latin typeface="Franklin Gothic"/>
              <a:ea typeface="Franklin Gothic"/>
              <a:cs typeface="Franklin Gothic"/>
            </a:endParaRPr>
          </a:p>
          <a:p>
            <a:pPr marL="457200" indent="-304800">
              <a:lnSpc>
                <a:spcPct val="114999"/>
              </a:lnSpc>
              <a:buSzPts val="1200"/>
              <a:buFont typeface="Franklin Gothic"/>
              <a:buChar char="●"/>
            </a:pPr>
            <a:r>
              <a:rPr lang="en" sz="1200" dirty="0">
                <a:solidFill>
                  <a:schemeClr val="dk1"/>
                </a:solidFill>
                <a:latin typeface="Franklin Gothic"/>
                <a:ea typeface="Franklin Gothic"/>
                <a:cs typeface="Franklin Gothic"/>
              </a:rPr>
              <a:t>Neural Network take an average of 50 seconds to build with the optimal number of hidden nodes used - 18</a:t>
            </a:r>
          </a:p>
          <a:p>
            <a:pPr marL="152400">
              <a:lnSpc>
                <a:spcPct val="114999"/>
              </a:lnSpc>
              <a:buSzPts val="1200"/>
            </a:pPr>
            <a:endParaRPr lang="en" sz="1200" dirty="0">
              <a:solidFill>
                <a:schemeClr val="dk1"/>
              </a:solidFill>
              <a:latin typeface="Franklin Gothic"/>
              <a:ea typeface="Franklin Gothic"/>
              <a:cs typeface="Franklin Gothic"/>
            </a:endParaRPr>
          </a:p>
          <a:p>
            <a:pPr marL="381000" indent="-228600">
              <a:lnSpc>
                <a:spcPct val="114999"/>
              </a:lnSpc>
              <a:buSzPts val="1200"/>
              <a:buFont typeface="Arial"/>
              <a:buAutoNum type="arabicPeriod"/>
            </a:pPr>
            <a:endParaRPr lang="en" sz="1200" dirty="0">
              <a:solidFill>
                <a:schemeClr val="dk1"/>
              </a:solidFill>
              <a:latin typeface="Franklin Gothic"/>
              <a:ea typeface="Franklin Gothic"/>
              <a:cs typeface="Franklin Gothic"/>
            </a:endParaRPr>
          </a:p>
          <a:p>
            <a:pPr marL="457200" indent="-304800">
              <a:lnSpc>
                <a:spcPct val="114999"/>
              </a:lnSpc>
              <a:buSzPts val="1200"/>
              <a:buFont typeface="Franklin Gothic"/>
              <a:buChar char="●"/>
            </a:pPr>
            <a:endParaRPr lang="en" sz="1200" dirty="0">
              <a:solidFill>
                <a:schemeClr val="dk1"/>
              </a:solidFill>
              <a:latin typeface="Franklin Gothic"/>
              <a:ea typeface="Franklin Gothic"/>
              <a:cs typeface="Franklin Gothic"/>
            </a:endParaRPr>
          </a:p>
          <a:p>
            <a:pPr marL="457200" lvl="3" indent="-304800">
              <a:lnSpc>
                <a:spcPct val="114999"/>
              </a:lnSpc>
              <a:buSzPts val="1200"/>
              <a:buFont typeface="Franklin Gothic"/>
              <a:buChar char="●"/>
            </a:pPr>
            <a:endParaRPr lang="en" sz="1200" dirty="0">
              <a:solidFill>
                <a:schemeClr val="dk1"/>
              </a:solidFill>
              <a:latin typeface="Franklin Gothic"/>
              <a:ea typeface="Franklin Gothic"/>
              <a:cs typeface="Franklin Gothic"/>
            </a:endParaRPr>
          </a:p>
        </p:txBody>
      </p:sp>
      <p:pic>
        <p:nvPicPr>
          <p:cNvPr id="4" name="Picture 4" descr="A picture containing text, clock, vector graphics&#10;&#10;Description automatically generated">
            <a:extLst>
              <a:ext uri="{FF2B5EF4-FFF2-40B4-BE49-F238E27FC236}">
                <a16:creationId xmlns:a16="http://schemas.microsoft.com/office/drawing/2014/main" id="{93B0CFBD-E344-4920-A3FF-360916A33A69}"/>
              </a:ext>
            </a:extLst>
          </p:cNvPr>
          <p:cNvPicPr>
            <a:picLocks noChangeAspect="1"/>
          </p:cNvPicPr>
          <p:nvPr/>
        </p:nvPicPr>
        <p:blipFill>
          <a:blip r:embed="rId3"/>
          <a:stretch>
            <a:fillRect/>
          </a:stretch>
        </p:blipFill>
        <p:spPr>
          <a:xfrm>
            <a:off x="4606206" y="1246483"/>
            <a:ext cx="4161521" cy="2275096"/>
          </a:xfrm>
          <a:prstGeom prst="rect">
            <a:avLst/>
          </a:prstGeom>
        </p:spPr>
      </p:pic>
      <p:sp>
        <p:nvSpPr>
          <p:cNvPr id="20" name="Google Shape;165;p17">
            <a:extLst>
              <a:ext uri="{FF2B5EF4-FFF2-40B4-BE49-F238E27FC236}">
                <a16:creationId xmlns:a16="http://schemas.microsoft.com/office/drawing/2014/main" id="{9BC5FCBA-65A6-1E45-A881-800F4A0DCAC3}"/>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7;p14">
            <a:extLst>
              <a:ext uri="{FF2B5EF4-FFF2-40B4-BE49-F238E27FC236}">
                <a16:creationId xmlns:a16="http://schemas.microsoft.com/office/drawing/2014/main" id="{A68C8DAA-94D2-9048-9A83-5982C031D5DA}"/>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7;p13">
            <a:extLst>
              <a:ext uri="{FF2B5EF4-FFF2-40B4-BE49-F238E27FC236}">
                <a16:creationId xmlns:a16="http://schemas.microsoft.com/office/drawing/2014/main" id="{24333956-CE47-CF41-B7AB-F2FB542FDC7C}"/>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p13">
            <a:extLst>
              <a:ext uri="{FF2B5EF4-FFF2-40B4-BE49-F238E27FC236}">
                <a16:creationId xmlns:a16="http://schemas.microsoft.com/office/drawing/2014/main" id="{8A46464E-BE16-5B4C-9CB7-944661F413E7}"/>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2;p13">
            <a:extLst>
              <a:ext uri="{FF2B5EF4-FFF2-40B4-BE49-F238E27FC236}">
                <a16:creationId xmlns:a16="http://schemas.microsoft.com/office/drawing/2014/main" id="{C1ECC5EA-6865-B74B-A809-E77C28EA7B98}"/>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25" name="Google Shape;68;p13">
            <a:extLst>
              <a:ext uri="{FF2B5EF4-FFF2-40B4-BE49-F238E27FC236}">
                <a16:creationId xmlns:a16="http://schemas.microsoft.com/office/drawing/2014/main" id="{E6EE49B3-764A-314F-88F0-745B5B8E9BC8}"/>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9;p13">
            <a:extLst>
              <a:ext uri="{FF2B5EF4-FFF2-40B4-BE49-F238E27FC236}">
                <a16:creationId xmlns:a16="http://schemas.microsoft.com/office/drawing/2014/main" id="{BD9F4438-027A-C04B-A46E-69D66FC4E12C}"/>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27" name="Google Shape;70;p13">
            <a:extLst>
              <a:ext uri="{FF2B5EF4-FFF2-40B4-BE49-F238E27FC236}">
                <a16:creationId xmlns:a16="http://schemas.microsoft.com/office/drawing/2014/main" id="{2EFEE505-3326-F54E-8B6B-852D1DE89F9D}"/>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28" name="Google Shape;71;p13">
            <a:extLst>
              <a:ext uri="{FF2B5EF4-FFF2-40B4-BE49-F238E27FC236}">
                <a16:creationId xmlns:a16="http://schemas.microsoft.com/office/drawing/2014/main" id="{100385A2-F426-BC41-8106-5395B78446B1}"/>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29" name="Google Shape;72;p13">
            <a:extLst>
              <a:ext uri="{FF2B5EF4-FFF2-40B4-BE49-F238E27FC236}">
                <a16:creationId xmlns:a16="http://schemas.microsoft.com/office/drawing/2014/main" id="{092B6E38-CF88-1D40-9035-F446148A74CF}"/>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30" name="Google Shape;59;p13">
            <a:extLst>
              <a:ext uri="{FF2B5EF4-FFF2-40B4-BE49-F238E27FC236}">
                <a16:creationId xmlns:a16="http://schemas.microsoft.com/office/drawing/2014/main" id="{8C13169F-8AE9-E843-9D97-5D21763046A0}"/>
              </a:ext>
            </a:extLst>
          </p:cNvPr>
          <p:cNvSpPr/>
          <p:nvPr/>
        </p:nvSpPr>
        <p:spPr>
          <a:xfrm>
            <a:off x="2180214" y="4509714"/>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0;p13">
            <a:extLst>
              <a:ext uri="{FF2B5EF4-FFF2-40B4-BE49-F238E27FC236}">
                <a16:creationId xmlns:a16="http://schemas.microsoft.com/office/drawing/2014/main" id="{93F492C8-A390-8242-B640-9FD0FFE987AD}"/>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8;p13">
            <a:extLst>
              <a:ext uri="{FF2B5EF4-FFF2-40B4-BE49-F238E27FC236}">
                <a16:creationId xmlns:a16="http://schemas.microsoft.com/office/drawing/2014/main" id="{77E43802-91F4-6E4A-B8CF-066804F207CF}"/>
              </a:ext>
            </a:extLst>
          </p:cNvPr>
          <p:cNvSpPr/>
          <p:nvPr/>
        </p:nvSpPr>
        <p:spPr>
          <a:xfrm>
            <a:off x="7202090" y="4521196"/>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9;p13">
            <a:extLst>
              <a:ext uri="{FF2B5EF4-FFF2-40B4-BE49-F238E27FC236}">
                <a16:creationId xmlns:a16="http://schemas.microsoft.com/office/drawing/2014/main" id="{089F97A3-4B1E-8545-81F0-29CDBFFD97B1}"/>
              </a:ext>
            </a:extLst>
          </p:cNvPr>
          <p:cNvSpPr/>
          <p:nvPr/>
        </p:nvSpPr>
        <p:spPr>
          <a:xfrm>
            <a:off x="8404083" y="4509713"/>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2;p13">
            <a:extLst>
              <a:ext uri="{FF2B5EF4-FFF2-40B4-BE49-F238E27FC236}">
                <a16:creationId xmlns:a16="http://schemas.microsoft.com/office/drawing/2014/main" id="{27CEAD6B-7FEC-AE43-86CD-23CBD662B523}"/>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36" name="Google Shape;181;p17">
            <a:extLst>
              <a:ext uri="{FF2B5EF4-FFF2-40B4-BE49-F238E27FC236}">
                <a16:creationId xmlns:a16="http://schemas.microsoft.com/office/drawing/2014/main" id="{BBE86F39-4DA7-D44A-B07B-650885E1C8AC}"/>
              </a:ext>
            </a:extLst>
          </p:cNvPr>
          <p:cNvSpPr txBox="1"/>
          <p:nvPr/>
        </p:nvSpPr>
        <p:spPr>
          <a:xfrm>
            <a:off x="46174" y="150652"/>
            <a:ext cx="8183425" cy="72869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b="1">
                <a:solidFill>
                  <a:srgbClr val="FFFFFF"/>
                </a:solidFill>
                <a:latin typeface="Work Sans"/>
                <a:ea typeface="Work Sans"/>
                <a:cs typeface="Work Sans"/>
                <a:sym typeface="Work Sans"/>
              </a:rPr>
              <a:t>MODEL EVALUATION</a:t>
            </a:r>
            <a:endParaRPr sz="3500" b="1">
              <a:solidFill>
                <a:srgbClr val="FFFFFF"/>
              </a:solidFill>
              <a:latin typeface="Work Sans"/>
              <a:ea typeface="Work Sans"/>
              <a:cs typeface="Work Sans"/>
              <a:sym typeface="Work Sans"/>
            </a:endParaRPr>
          </a:p>
        </p:txBody>
      </p:sp>
      <p:pic>
        <p:nvPicPr>
          <p:cNvPr id="37" name="Picture 2" descr="Tesla logo and symbol, meaning, history, PNG">
            <a:extLst>
              <a:ext uri="{FF2B5EF4-FFF2-40B4-BE49-F238E27FC236}">
                <a16:creationId xmlns:a16="http://schemas.microsoft.com/office/drawing/2014/main" id="{7D9F4F80-5E6A-AE4D-A60F-99B909E64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38" name="Google Shape;67;p13">
            <a:extLst>
              <a:ext uri="{FF2B5EF4-FFF2-40B4-BE49-F238E27FC236}">
                <a16:creationId xmlns:a16="http://schemas.microsoft.com/office/drawing/2014/main" id="{74F7721F-1EF1-B548-8577-83B936748601}"/>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Franklin Gothic"/>
                <a:ea typeface="Franklin Gothic"/>
                <a:cs typeface="Franklin Gothic"/>
                <a:sym typeface="Franklin Gothic"/>
              </a:rPr>
              <a:t>ERNEST</a:t>
            </a:r>
            <a:endParaRPr sz="1200" b="1">
              <a:latin typeface="Franklin Gothic"/>
              <a:ea typeface="Franklin Gothic"/>
              <a:cs typeface="Franklin Gothic"/>
              <a:sym typeface="Franklin Gothic"/>
            </a:endParaRPr>
          </a:p>
        </p:txBody>
      </p:sp>
    </p:spTree>
    <p:extLst>
      <p:ext uri="{BB962C8B-B14F-4D97-AF65-F5344CB8AC3E}">
        <p14:creationId xmlns:p14="http://schemas.microsoft.com/office/powerpoint/2010/main" val="49590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7" name="Google Shape;737;p39"/>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738" name="Google Shape;738;p39"/>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801;p41">
            <a:extLst>
              <a:ext uri="{FF2B5EF4-FFF2-40B4-BE49-F238E27FC236}">
                <a16:creationId xmlns:a16="http://schemas.microsoft.com/office/drawing/2014/main" id="{408F354D-296F-4A6B-B961-3CA7F3E9BA01}"/>
              </a:ext>
            </a:extLst>
          </p:cNvPr>
          <p:cNvSpPr txBox="1"/>
          <p:nvPr/>
        </p:nvSpPr>
        <p:spPr>
          <a:xfrm>
            <a:off x="2285410" y="854471"/>
            <a:ext cx="4566871" cy="521233"/>
          </a:xfrm>
          <a:prstGeom prst="rect">
            <a:avLst/>
          </a:prstGeom>
          <a:noFill/>
          <a:ln>
            <a:noFill/>
          </a:ln>
        </p:spPr>
        <p:txBody>
          <a:bodyPr spcFirstLastPara="1" wrap="square" lIns="91425" tIns="91425" rIns="91425" bIns="91425" anchor="t" anchorCtr="0">
            <a:noAutofit/>
          </a:bodyPr>
          <a:lstStyle/>
          <a:p>
            <a:pPr marL="152400" algn="ctr">
              <a:lnSpc>
                <a:spcPct val="115000"/>
              </a:lnSpc>
              <a:buClr>
                <a:schemeClr val="dk1"/>
              </a:buClr>
              <a:buSzPts val="1200"/>
            </a:pPr>
            <a:r>
              <a:rPr lang="en" sz="2400" b="1" dirty="0">
                <a:solidFill>
                  <a:schemeClr val="dk1"/>
                </a:solidFill>
                <a:latin typeface="Franklin Gothic"/>
                <a:ea typeface="Franklin Gothic"/>
                <a:cs typeface="Franklin Gothic"/>
              </a:rPr>
              <a:t>Final Choice... Random Forest</a:t>
            </a:r>
          </a:p>
          <a:p>
            <a:pPr marL="152400" algn="ctr">
              <a:lnSpc>
                <a:spcPct val="114999"/>
              </a:lnSpc>
              <a:buSzPts val="1200"/>
            </a:pPr>
            <a:endParaRPr lang="en" sz="2400" b="1" dirty="0">
              <a:solidFill>
                <a:schemeClr val="dk1"/>
              </a:solidFill>
              <a:latin typeface="Franklin Gothic"/>
              <a:ea typeface="Franklin Gothic"/>
              <a:cs typeface="Franklin Gothic"/>
              <a:sym typeface="Franklin Gothic"/>
            </a:endParaRPr>
          </a:p>
          <a:p>
            <a:pPr marL="381000" indent="-228600" algn="ctr">
              <a:lnSpc>
                <a:spcPct val="114999"/>
              </a:lnSpc>
              <a:buClr>
                <a:schemeClr val="dk1"/>
              </a:buClr>
              <a:buSzPts val="1200"/>
              <a:buAutoNum type="arabicPeriod"/>
            </a:pPr>
            <a:endParaRPr lang="en" sz="2400" b="1" dirty="0">
              <a:solidFill>
                <a:schemeClr val="dk1"/>
              </a:solidFill>
              <a:latin typeface="Franklin Gothic"/>
              <a:ea typeface="Franklin Gothic"/>
              <a:cs typeface="Franklin Gothic"/>
            </a:endParaRPr>
          </a:p>
          <a:p>
            <a:pPr marL="457200" indent="-304800" algn="ctr">
              <a:lnSpc>
                <a:spcPct val="114999"/>
              </a:lnSpc>
              <a:buSzPts val="1200"/>
              <a:buFont typeface="Franklin Gothic"/>
              <a:buChar char="●"/>
            </a:pPr>
            <a:endParaRPr lang="en" sz="2400" b="1" dirty="0">
              <a:solidFill>
                <a:schemeClr val="dk1"/>
              </a:solidFill>
              <a:latin typeface="Franklin Gothic"/>
              <a:ea typeface="Franklin Gothic"/>
              <a:cs typeface="Franklin Gothic"/>
            </a:endParaRPr>
          </a:p>
          <a:p>
            <a:pPr marL="457200" lvl="3" indent="-304800" algn="ctr">
              <a:lnSpc>
                <a:spcPct val="114999"/>
              </a:lnSpc>
              <a:buSzPts val="1200"/>
              <a:buFont typeface="Franklin Gothic"/>
              <a:buChar char="●"/>
            </a:pPr>
            <a:endParaRPr lang="en" sz="2400" b="1" dirty="0">
              <a:solidFill>
                <a:schemeClr val="dk1"/>
              </a:solidFill>
              <a:latin typeface="Franklin Gothic"/>
              <a:ea typeface="Franklin Gothic"/>
              <a:cs typeface="Franklin Gothic"/>
            </a:endParaRPr>
          </a:p>
        </p:txBody>
      </p:sp>
      <p:pic>
        <p:nvPicPr>
          <p:cNvPr id="3" name="Picture 8" descr="Shape, arrow&#10;&#10;Description automatically generated">
            <a:extLst>
              <a:ext uri="{FF2B5EF4-FFF2-40B4-BE49-F238E27FC236}">
                <a16:creationId xmlns:a16="http://schemas.microsoft.com/office/drawing/2014/main" id="{87A84C2F-AC32-4F2E-98FE-287D4B009A14}"/>
              </a:ext>
            </a:extLst>
          </p:cNvPr>
          <p:cNvPicPr>
            <a:picLocks noChangeAspect="1"/>
          </p:cNvPicPr>
          <p:nvPr/>
        </p:nvPicPr>
        <p:blipFill>
          <a:blip r:embed="rId3"/>
          <a:stretch>
            <a:fillRect/>
          </a:stretch>
        </p:blipFill>
        <p:spPr>
          <a:xfrm>
            <a:off x="2726619" y="1565576"/>
            <a:ext cx="3686592" cy="2483730"/>
          </a:xfrm>
          <a:prstGeom prst="rect">
            <a:avLst/>
          </a:prstGeom>
        </p:spPr>
      </p:pic>
      <p:sp>
        <p:nvSpPr>
          <p:cNvPr id="20" name="Google Shape;165;p17">
            <a:extLst>
              <a:ext uri="{FF2B5EF4-FFF2-40B4-BE49-F238E27FC236}">
                <a16:creationId xmlns:a16="http://schemas.microsoft.com/office/drawing/2014/main" id="{181B0229-86A5-B44E-ACC8-3F94C78FCA63}"/>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7;p14">
            <a:extLst>
              <a:ext uri="{FF2B5EF4-FFF2-40B4-BE49-F238E27FC236}">
                <a16:creationId xmlns:a16="http://schemas.microsoft.com/office/drawing/2014/main" id="{28EA3346-4D20-D246-B3B0-CE3D41147BA7}"/>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7;p13">
            <a:extLst>
              <a:ext uri="{FF2B5EF4-FFF2-40B4-BE49-F238E27FC236}">
                <a16:creationId xmlns:a16="http://schemas.microsoft.com/office/drawing/2014/main" id="{B78C6C71-FD10-5D4C-A7F7-6690465A2B85}"/>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p13">
            <a:extLst>
              <a:ext uri="{FF2B5EF4-FFF2-40B4-BE49-F238E27FC236}">
                <a16:creationId xmlns:a16="http://schemas.microsoft.com/office/drawing/2014/main" id="{2FEAFB52-F559-7147-B6DE-78F622EB9B60}"/>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2;p13">
            <a:extLst>
              <a:ext uri="{FF2B5EF4-FFF2-40B4-BE49-F238E27FC236}">
                <a16:creationId xmlns:a16="http://schemas.microsoft.com/office/drawing/2014/main" id="{8D488CBF-292D-5F47-9D2F-9006D4287296}"/>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25" name="Google Shape;68;p13">
            <a:extLst>
              <a:ext uri="{FF2B5EF4-FFF2-40B4-BE49-F238E27FC236}">
                <a16:creationId xmlns:a16="http://schemas.microsoft.com/office/drawing/2014/main" id="{9721D13E-545F-C940-9A10-0C8323454DE6}"/>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9;p13">
            <a:extLst>
              <a:ext uri="{FF2B5EF4-FFF2-40B4-BE49-F238E27FC236}">
                <a16:creationId xmlns:a16="http://schemas.microsoft.com/office/drawing/2014/main" id="{DF91DDA8-2367-1F4F-AB06-21BB7A52EB21}"/>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27" name="Google Shape;70;p13">
            <a:extLst>
              <a:ext uri="{FF2B5EF4-FFF2-40B4-BE49-F238E27FC236}">
                <a16:creationId xmlns:a16="http://schemas.microsoft.com/office/drawing/2014/main" id="{8B3FDC7D-D26E-BE4C-AD29-968EE746D1B4}"/>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28" name="Google Shape;71;p13">
            <a:extLst>
              <a:ext uri="{FF2B5EF4-FFF2-40B4-BE49-F238E27FC236}">
                <a16:creationId xmlns:a16="http://schemas.microsoft.com/office/drawing/2014/main" id="{6B8DB503-636E-A043-A3D3-B21E6F5AE416}"/>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29" name="Google Shape;72;p13">
            <a:extLst>
              <a:ext uri="{FF2B5EF4-FFF2-40B4-BE49-F238E27FC236}">
                <a16:creationId xmlns:a16="http://schemas.microsoft.com/office/drawing/2014/main" id="{C06E85D6-DB81-8843-BA3C-DDE26A2B2C91}"/>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30" name="Google Shape;59;p13">
            <a:extLst>
              <a:ext uri="{FF2B5EF4-FFF2-40B4-BE49-F238E27FC236}">
                <a16:creationId xmlns:a16="http://schemas.microsoft.com/office/drawing/2014/main" id="{8AF9FFC6-1B8D-9B4E-9F2A-E0FCD9C594E2}"/>
              </a:ext>
            </a:extLst>
          </p:cNvPr>
          <p:cNvSpPr/>
          <p:nvPr/>
        </p:nvSpPr>
        <p:spPr>
          <a:xfrm>
            <a:off x="2180214" y="4509714"/>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0;p13">
            <a:extLst>
              <a:ext uri="{FF2B5EF4-FFF2-40B4-BE49-F238E27FC236}">
                <a16:creationId xmlns:a16="http://schemas.microsoft.com/office/drawing/2014/main" id="{D15FA2FC-28E4-0548-8186-55FBBE9ED0E9}"/>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8;p13">
            <a:extLst>
              <a:ext uri="{FF2B5EF4-FFF2-40B4-BE49-F238E27FC236}">
                <a16:creationId xmlns:a16="http://schemas.microsoft.com/office/drawing/2014/main" id="{52605CC2-8710-674B-B88D-553C3979A9DF}"/>
              </a:ext>
            </a:extLst>
          </p:cNvPr>
          <p:cNvSpPr/>
          <p:nvPr/>
        </p:nvSpPr>
        <p:spPr>
          <a:xfrm>
            <a:off x="7202090" y="4521196"/>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9;p13">
            <a:extLst>
              <a:ext uri="{FF2B5EF4-FFF2-40B4-BE49-F238E27FC236}">
                <a16:creationId xmlns:a16="http://schemas.microsoft.com/office/drawing/2014/main" id="{A9527719-7D71-8543-8FBF-DC51F2126FBA}"/>
              </a:ext>
            </a:extLst>
          </p:cNvPr>
          <p:cNvSpPr/>
          <p:nvPr/>
        </p:nvSpPr>
        <p:spPr>
          <a:xfrm>
            <a:off x="8404083" y="4509713"/>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2;p13">
            <a:extLst>
              <a:ext uri="{FF2B5EF4-FFF2-40B4-BE49-F238E27FC236}">
                <a16:creationId xmlns:a16="http://schemas.microsoft.com/office/drawing/2014/main" id="{EBB8D7FA-0273-1B40-BC66-E93CD585C3AC}"/>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36" name="Google Shape;181;p17">
            <a:extLst>
              <a:ext uri="{FF2B5EF4-FFF2-40B4-BE49-F238E27FC236}">
                <a16:creationId xmlns:a16="http://schemas.microsoft.com/office/drawing/2014/main" id="{0FE990CD-5564-E044-81E6-803D88DF53FB}"/>
              </a:ext>
            </a:extLst>
          </p:cNvPr>
          <p:cNvSpPr txBox="1"/>
          <p:nvPr/>
        </p:nvSpPr>
        <p:spPr>
          <a:xfrm>
            <a:off x="46174" y="150652"/>
            <a:ext cx="8183425" cy="72869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b="1">
                <a:solidFill>
                  <a:srgbClr val="FFFFFF"/>
                </a:solidFill>
                <a:latin typeface="Work Sans"/>
                <a:ea typeface="Work Sans"/>
                <a:cs typeface="Work Sans"/>
                <a:sym typeface="Work Sans"/>
              </a:rPr>
              <a:t>MODEL EVALUATION</a:t>
            </a:r>
            <a:endParaRPr sz="3500" b="1">
              <a:solidFill>
                <a:srgbClr val="FFFFFF"/>
              </a:solidFill>
              <a:latin typeface="Work Sans"/>
              <a:ea typeface="Work Sans"/>
              <a:cs typeface="Work Sans"/>
              <a:sym typeface="Work Sans"/>
            </a:endParaRPr>
          </a:p>
        </p:txBody>
      </p:sp>
      <p:pic>
        <p:nvPicPr>
          <p:cNvPr id="37" name="Picture 2" descr="Tesla logo and symbol, meaning, history, PNG">
            <a:extLst>
              <a:ext uri="{FF2B5EF4-FFF2-40B4-BE49-F238E27FC236}">
                <a16:creationId xmlns:a16="http://schemas.microsoft.com/office/drawing/2014/main" id="{1A8B090D-26F2-524A-AF13-034B08AC91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38" name="Google Shape;67;p13">
            <a:extLst>
              <a:ext uri="{FF2B5EF4-FFF2-40B4-BE49-F238E27FC236}">
                <a16:creationId xmlns:a16="http://schemas.microsoft.com/office/drawing/2014/main" id="{83DA149F-8838-8541-BC51-A9F293E58598}"/>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Franklin Gothic"/>
                <a:ea typeface="Franklin Gothic"/>
                <a:cs typeface="Franklin Gothic"/>
                <a:sym typeface="Franklin Gothic"/>
              </a:rPr>
              <a:t>ERNEST</a:t>
            </a:r>
            <a:endParaRPr sz="1200" b="1">
              <a:latin typeface="Franklin Gothic"/>
              <a:ea typeface="Franklin Gothic"/>
              <a:cs typeface="Franklin Gothic"/>
              <a:sym typeface="Franklin Gothic"/>
            </a:endParaRPr>
          </a:p>
        </p:txBody>
      </p:sp>
    </p:spTree>
    <p:extLst>
      <p:ext uri="{BB962C8B-B14F-4D97-AF65-F5344CB8AC3E}">
        <p14:creationId xmlns:p14="http://schemas.microsoft.com/office/powerpoint/2010/main" val="2245331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34" name="Picture 2" descr="Hackers can trick a Tesla into accelerating by 50 miles per hour | MIT  Technology Review">
            <a:extLst>
              <a:ext uri="{FF2B5EF4-FFF2-40B4-BE49-F238E27FC236}">
                <a16:creationId xmlns:a16="http://schemas.microsoft.com/office/drawing/2014/main" id="{C999CA21-7A87-E844-8B45-F7F3B9548354}"/>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b="7826"/>
          <a:stretch/>
        </p:blipFill>
        <p:spPr bwMode="auto">
          <a:xfrm>
            <a:off x="1375" y="684647"/>
            <a:ext cx="9144000" cy="3921025"/>
          </a:xfrm>
          <a:prstGeom prst="rect">
            <a:avLst/>
          </a:prstGeom>
          <a:noFill/>
          <a:extLst>
            <a:ext uri="{909E8E84-426E-40DD-AFC4-6F175D3DCCD1}">
              <a14:hiddenFill xmlns:a14="http://schemas.microsoft.com/office/drawing/2010/main">
                <a:solidFill>
                  <a:srgbClr val="FFFFFF"/>
                </a:solidFill>
              </a14:hiddenFill>
            </a:ext>
          </a:extLst>
        </p:spPr>
      </p:pic>
      <p:sp>
        <p:nvSpPr>
          <p:cNvPr id="84" name="Google Shape;84;p14"/>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85" name="Google Shape;85;p14"/>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txBox="1"/>
          <p:nvPr/>
        </p:nvSpPr>
        <p:spPr>
          <a:xfrm>
            <a:off x="46175" y="27708"/>
            <a:ext cx="7757644" cy="9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500" b="1">
                <a:solidFill>
                  <a:srgbClr val="FFFFFF"/>
                </a:solidFill>
                <a:latin typeface="Work Sans"/>
                <a:ea typeface="Work Sans"/>
                <a:cs typeface="Work Sans"/>
                <a:sym typeface="Work Sans"/>
              </a:rPr>
              <a:t>TARGET COMPANY: TESLA</a:t>
            </a:r>
          </a:p>
        </p:txBody>
      </p:sp>
      <p:pic>
        <p:nvPicPr>
          <p:cNvPr id="2050" name="Picture 2" descr="Tesla logo and symbol, meaning, history, PNG">
            <a:extLst>
              <a:ext uri="{FF2B5EF4-FFF2-40B4-BE49-F238E27FC236}">
                <a16:creationId xmlns:a16="http://schemas.microsoft.com/office/drawing/2014/main" id="{CADB8CB0-1535-DF4C-BD08-6F10B845EE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839B0FC-79FD-4F1A-9376-BB4D7E177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456" y="1564627"/>
            <a:ext cx="2155934" cy="21559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Diagram 1">
            <a:extLst>
              <a:ext uri="{FF2B5EF4-FFF2-40B4-BE49-F238E27FC236}">
                <a16:creationId xmlns:a16="http://schemas.microsoft.com/office/drawing/2014/main" id="{C19B1FFC-0B7B-4F94-B640-DF0BDB2347FF}"/>
              </a:ext>
            </a:extLst>
          </p:cNvPr>
          <p:cNvGraphicFramePr/>
          <p:nvPr>
            <p:extLst>
              <p:ext uri="{D42A27DB-BD31-4B8C-83A1-F6EECF244321}">
                <p14:modId xmlns:p14="http://schemas.microsoft.com/office/powerpoint/2010/main" val="1645357153"/>
              </p:ext>
            </p:extLst>
          </p:nvPr>
        </p:nvGraphicFramePr>
        <p:xfrm>
          <a:off x="3128880" y="1330090"/>
          <a:ext cx="5275203" cy="262500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8" name="Google Shape;137;p16">
            <a:extLst>
              <a:ext uri="{FF2B5EF4-FFF2-40B4-BE49-F238E27FC236}">
                <a16:creationId xmlns:a16="http://schemas.microsoft.com/office/drawing/2014/main" id="{09079CC4-4DAA-9F45-91B2-9755E6501F79}"/>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7;p14">
            <a:extLst>
              <a:ext uri="{FF2B5EF4-FFF2-40B4-BE49-F238E27FC236}">
                <a16:creationId xmlns:a16="http://schemas.microsoft.com/office/drawing/2014/main" id="{D6BAE0CA-939B-824F-99E7-C027807F4D09}"/>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7;p13">
            <a:extLst>
              <a:ext uri="{FF2B5EF4-FFF2-40B4-BE49-F238E27FC236}">
                <a16:creationId xmlns:a16="http://schemas.microsoft.com/office/drawing/2014/main" id="{CC3DAC52-78FB-E44D-8863-8C17A31A47C0}"/>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1;p13">
            <a:extLst>
              <a:ext uri="{FF2B5EF4-FFF2-40B4-BE49-F238E27FC236}">
                <a16:creationId xmlns:a16="http://schemas.microsoft.com/office/drawing/2014/main" id="{86A58C93-F4F9-D543-B077-1C029136562D}"/>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2;p13">
            <a:extLst>
              <a:ext uri="{FF2B5EF4-FFF2-40B4-BE49-F238E27FC236}">
                <a16:creationId xmlns:a16="http://schemas.microsoft.com/office/drawing/2014/main" id="{FC1EA85E-61E4-2C4C-A00D-CE1B56B7EE33}"/>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24" name="Google Shape;68;p13">
            <a:extLst>
              <a:ext uri="{FF2B5EF4-FFF2-40B4-BE49-F238E27FC236}">
                <a16:creationId xmlns:a16="http://schemas.microsoft.com/office/drawing/2014/main" id="{8E740595-5D1A-6E45-9C09-94F97EEA7A1F}"/>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9;p13">
            <a:extLst>
              <a:ext uri="{FF2B5EF4-FFF2-40B4-BE49-F238E27FC236}">
                <a16:creationId xmlns:a16="http://schemas.microsoft.com/office/drawing/2014/main" id="{37D6F4F3-DC8D-184F-9D49-0F9A28E7BE7C}"/>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26" name="Google Shape;70;p13">
            <a:extLst>
              <a:ext uri="{FF2B5EF4-FFF2-40B4-BE49-F238E27FC236}">
                <a16:creationId xmlns:a16="http://schemas.microsoft.com/office/drawing/2014/main" id="{4F5DE1A1-631B-3B46-85AE-1CFDA9A34222}"/>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27" name="Google Shape;71;p13">
            <a:extLst>
              <a:ext uri="{FF2B5EF4-FFF2-40B4-BE49-F238E27FC236}">
                <a16:creationId xmlns:a16="http://schemas.microsoft.com/office/drawing/2014/main" id="{4365D274-3FEE-5F47-BC20-B63F13365A46}"/>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28" name="Google Shape;72;p13">
            <a:extLst>
              <a:ext uri="{FF2B5EF4-FFF2-40B4-BE49-F238E27FC236}">
                <a16:creationId xmlns:a16="http://schemas.microsoft.com/office/drawing/2014/main" id="{DEE69789-E7C5-F843-B7C3-5E9F173EE987}"/>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29" name="Google Shape;59;p13">
            <a:extLst>
              <a:ext uri="{FF2B5EF4-FFF2-40B4-BE49-F238E27FC236}">
                <a16:creationId xmlns:a16="http://schemas.microsoft.com/office/drawing/2014/main" id="{2B322FBB-FD3C-1D46-A172-714C85D826CA}"/>
              </a:ext>
            </a:extLst>
          </p:cNvPr>
          <p:cNvSpPr/>
          <p:nvPr/>
        </p:nvSpPr>
        <p:spPr>
          <a:xfrm>
            <a:off x="2180214" y="4509714"/>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0;p13">
            <a:extLst>
              <a:ext uri="{FF2B5EF4-FFF2-40B4-BE49-F238E27FC236}">
                <a16:creationId xmlns:a16="http://schemas.microsoft.com/office/drawing/2014/main" id="{CD60546B-5CB5-2A42-A8DD-C5753B491F04}"/>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8;p13">
            <a:extLst>
              <a:ext uri="{FF2B5EF4-FFF2-40B4-BE49-F238E27FC236}">
                <a16:creationId xmlns:a16="http://schemas.microsoft.com/office/drawing/2014/main" id="{E0CE0847-F253-4E47-AFC0-90F0453F8BBA}"/>
              </a:ext>
            </a:extLst>
          </p:cNvPr>
          <p:cNvSpPr/>
          <p:nvPr/>
        </p:nvSpPr>
        <p:spPr>
          <a:xfrm>
            <a:off x="7202090" y="4521196"/>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9;p13">
            <a:extLst>
              <a:ext uri="{FF2B5EF4-FFF2-40B4-BE49-F238E27FC236}">
                <a16:creationId xmlns:a16="http://schemas.microsoft.com/office/drawing/2014/main" id="{FB2031E2-8077-A941-A380-2268DE94A46B}"/>
              </a:ext>
            </a:extLst>
          </p:cNvPr>
          <p:cNvSpPr/>
          <p:nvPr/>
        </p:nvSpPr>
        <p:spPr>
          <a:xfrm>
            <a:off x="8404083" y="4509713"/>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2;p13">
            <a:extLst>
              <a:ext uri="{FF2B5EF4-FFF2-40B4-BE49-F238E27FC236}">
                <a16:creationId xmlns:a16="http://schemas.microsoft.com/office/drawing/2014/main" id="{26F44159-FE6F-754F-AD0E-013121A77EA9}"/>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35" name="Google Shape;67;p13">
            <a:extLst>
              <a:ext uri="{FF2B5EF4-FFF2-40B4-BE49-F238E27FC236}">
                <a16:creationId xmlns:a16="http://schemas.microsoft.com/office/drawing/2014/main" id="{28AB5743-5C4E-FF4C-A401-138987D3120D}"/>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Franklin Gothic"/>
                <a:ea typeface="Franklin Gothic"/>
                <a:cs typeface="Franklin Gothic"/>
                <a:sym typeface="Franklin Gothic"/>
              </a:rPr>
              <a:t>WEN ZHAO</a:t>
            </a:r>
            <a:endParaRPr sz="1200" b="1">
              <a:latin typeface="Franklin Gothic"/>
              <a:ea typeface="Franklin Gothic"/>
              <a:cs typeface="Franklin Gothic"/>
              <a:sym typeface="Franklin Gothic"/>
            </a:endParaRPr>
          </a:p>
        </p:txBody>
      </p:sp>
    </p:spTree>
    <p:extLst>
      <p:ext uri="{BB962C8B-B14F-4D97-AF65-F5344CB8AC3E}">
        <p14:creationId xmlns:p14="http://schemas.microsoft.com/office/powerpoint/2010/main" val="4258990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93" name="Google Shape;1093;p53"/>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1094" name="Google Shape;1094;p53"/>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1;p17">
            <a:extLst>
              <a:ext uri="{FF2B5EF4-FFF2-40B4-BE49-F238E27FC236}">
                <a16:creationId xmlns:a16="http://schemas.microsoft.com/office/drawing/2014/main" id="{A433D1FC-851C-0848-80FF-E0F55B09CF3D}"/>
              </a:ext>
            </a:extLst>
          </p:cNvPr>
          <p:cNvSpPr txBox="1"/>
          <p:nvPr/>
        </p:nvSpPr>
        <p:spPr>
          <a:xfrm>
            <a:off x="46174" y="150652"/>
            <a:ext cx="8183425" cy="72869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b="1">
                <a:solidFill>
                  <a:srgbClr val="FFFFFF"/>
                </a:solidFill>
                <a:latin typeface="Work Sans"/>
                <a:ea typeface="Work Sans"/>
                <a:cs typeface="Work Sans"/>
                <a:sym typeface="Work Sans"/>
              </a:rPr>
              <a:t>DASHBOARD DEMO</a:t>
            </a:r>
            <a:endParaRPr sz="3500" b="1">
              <a:solidFill>
                <a:srgbClr val="FFFFFF"/>
              </a:solidFill>
              <a:latin typeface="Work Sans"/>
              <a:ea typeface="Work Sans"/>
              <a:cs typeface="Work Sans"/>
              <a:sym typeface="Work Sans"/>
            </a:endParaRPr>
          </a:p>
        </p:txBody>
      </p:sp>
      <p:pic>
        <p:nvPicPr>
          <p:cNvPr id="24" name="Picture 2" descr="Tesla logo and symbol, meaning, history, PNG">
            <a:extLst>
              <a:ext uri="{FF2B5EF4-FFF2-40B4-BE49-F238E27FC236}">
                <a16:creationId xmlns:a16="http://schemas.microsoft.com/office/drawing/2014/main" id="{1F642A20-88D3-A74E-B44C-37EE89893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1171;p56">
            <a:extLst>
              <a:ext uri="{FF2B5EF4-FFF2-40B4-BE49-F238E27FC236}">
                <a16:creationId xmlns:a16="http://schemas.microsoft.com/office/drawing/2014/main" id="{07738275-7FE3-E74B-8D51-68A6902744CB}"/>
              </a:ext>
            </a:extLst>
          </p:cNvPr>
          <p:cNvSpPr txBox="1"/>
          <p:nvPr/>
        </p:nvSpPr>
        <p:spPr>
          <a:xfrm>
            <a:off x="-1087452" y="1409274"/>
            <a:ext cx="6546489" cy="162426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a:latin typeface="Work Sans"/>
                <a:ea typeface="Work Sans"/>
                <a:cs typeface="Work Sans"/>
                <a:sym typeface="Work Sans"/>
              </a:rPr>
              <a:t>SAFE-</a:t>
            </a:r>
            <a:r>
              <a:rPr lang="en-US" sz="5400" b="1">
                <a:solidFill>
                  <a:srgbClr val="C00000"/>
                </a:solidFill>
                <a:latin typeface="Work Sans"/>
                <a:ea typeface="Work Sans"/>
                <a:cs typeface="Work Sans"/>
                <a:sym typeface="Work Sans"/>
              </a:rPr>
              <a:t>T</a:t>
            </a:r>
          </a:p>
          <a:p>
            <a:pPr marL="0" lvl="0" indent="0" algn="ctr" rtl="0">
              <a:spcBef>
                <a:spcPts val="0"/>
              </a:spcBef>
              <a:spcAft>
                <a:spcPts val="0"/>
              </a:spcAft>
              <a:buNone/>
            </a:pPr>
            <a:r>
              <a:rPr lang="en-US" sz="2000" b="1">
                <a:solidFill>
                  <a:srgbClr val="C00000"/>
                </a:solidFill>
                <a:latin typeface="Work Sans"/>
                <a:ea typeface="Work Sans"/>
                <a:cs typeface="Work Sans"/>
                <a:sym typeface="Work Sans"/>
              </a:rPr>
              <a:t>Machine Learning Solution</a:t>
            </a:r>
            <a:endParaRPr sz="1800" b="1">
              <a:solidFill>
                <a:srgbClr val="C00000"/>
              </a:solidFill>
              <a:latin typeface="Work Sans"/>
              <a:ea typeface="Work Sans"/>
              <a:cs typeface="Work Sans"/>
              <a:sym typeface="Work Sans"/>
            </a:endParaRPr>
          </a:p>
        </p:txBody>
      </p:sp>
      <p:pic>
        <p:nvPicPr>
          <p:cNvPr id="26" name="Picture 15" descr="Tesla Model S transparent PNG - StickPNG">
            <a:extLst>
              <a:ext uri="{FF2B5EF4-FFF2-40B4-BE49-F238E27FC236}">
                <a16:creationId xmlns:a16="http://schemas.microsoft.com/office/drawing/2014/main" id="{AE3C772D-330A-0A46-BE69-1E6FBCF48703}"/>
              </a:ext>
            </a:extLst>
          </p:cNvPr>
          <p:cNvPicPr>
            <a:picLocks noChangeAspect="1" noChangeArrowheads="1"/>
          </p:cNvPicPr>
          <p:nvPr/>
        </p:nvPicPr>
        <p:blipFill rotWithShape="1">
          <a:blip r:embed="rId4" r:link="rId5">
            <a:extLst>
              <a:ext uri="{28A0092B-C50C-407E-A947-70E740481C1C}">
                <a14:useLocalDpi xmlns:a14="http://schemas.microsoft.com/office/drawing/2010/main" val="0"/>
              </a:ext>
            </a:extLst>
          </a:blip>
          <a:srcRect l="3029" t="6900" r="3102" b="5222"/>
          <a:stretch>
            <a:fillRect/>
          </a:stretch>
        </p:blipFill>
        <p:spPr bwMode="auto">
          <a:xfrm>
            <a:off x="2716479" y="1428349"/>
            <a:ext cx="6409509" cy="3804417"/>
          </a:xfrm>
          <a:prstGeom prst="rect">
            <a:avLst/>
          </a:prstGeom>
          <a:noFill/>
          <a:extLst>
            <a:ext uri="{909E8E84-426E-40DD-AFC4-6F175D3DCCD1}">
              <a14:hiddenFill xmlns:a14="http://schemas.microsoft.com/office/drawing/2010/main">
                <a:solidFill>
                  <a:srgbClr val="FFFFFF"/>
                </a:solidFill>
              </a14:hiddenFill>
            </a:ext>
          </a:extLst>
        </p:spPr>
      </p:pic>
      <p:sp>
        <p:nvSpPr>
          <p:cNvPr id="21" name="Google Shape;165;p17">
            <a:extLst>
              <a:ext uri="{FF2B5EF4-FFF2-40B4-BE49-F238E27FC236}">
                <a16:creationId xmlns:a16="http://schemas.microsoft.com/office/drawing/2014/main" id="{B50F03BC-9AAC-ED4C-832A-B509898FD61A}"/>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7;p14">
            <a:extLst>
              <a:ext uri="{FF2B5EF4-FFF2-40B4-BE49-F238E27FC236}">
                <a16:creationId xmlns:a16="http://schemas.microsoft.com/office/drawing/2014/main" id="{82930D17-693B-234E-8B47-355F25B2E37D}"/>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7;p13">
            <a:extLst>
              <a:ext uri="{FF2B5EF4-FFF2-40B4-BE49-F238E27FC236}">
                <a16:creationId xmlns:a16="http://schemas.microsoft.com/office/drawing/2014/main" id="{3016E9C1-C4D3-9442-B37C-57835E2BF08D}"/>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1;p13">
            <a:extLst>
              <a:ext uri="{FF2B5EF4-FFF2-40B4-BE49-F238E27FC236}">
                <a16:creationId xmlns:a16="http://schemas.microsoft.com/office/drawing/2014/main" id="{09C0C072-98A4-0646-AFB3-B7FC48260392}"/>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2;p13">
            <a:extLst>
              <a:ext uri="{FF2B5EF4-FFF2-40B4-BE49-F238E27FC236}">
                <a16:creationId xmlns:a16="http://schemas.microsoft.com/office/drawing/2014/main" id="{9DB2B555-E3B6-1940-AAED-6B53FCFB1460}"/>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43" name="Google Shape;68;p13">
            <a:extLst>
              <a:ext uri="{FF2B5EF4-FFF2-40B4-BE49-F238E27FC236}">
                <a16:creationId xmlns:a16="http://schemas.microsoft.com/office/drawing/2014/main" id="{731D27D4-B5E3-AF42-9D81-B09ABBD1BDC5}"/>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9;p13">
            <a:extLst>
              <a:ext uri="{FF2B5EF4-FFF2-40B4-BE49-F238E27FC236}">
                <a16:creationId xmlns:a16="http://schemas.microsoft.com/office/drawing/2014/main" id="{8C662C51-5E44-7843-906A-6FE155BFD7EE}"/>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45" name="Google Shape;70;p13">
            <a:extLst>
              <a:ext uri="{FF2B5EF4-FFF2-40B4-BE49-F238E27FC236}">
                <a16:creationId xmlns:a16="http://schemas.microsoft.com/office/drawing/2014/main" id="{24AC1A9C-5AF1-5142-BB88-8AF62FB5013E}"/>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46" name="Google Shape;71;p13">
            <a:extLst>
              <a:ext uri="{FF2B5EF4-FFF2-40B4-BE49-F238E27FC236}">
                <a16:creationId xmlns:a16="http://schemas.microsoft.com/office/drawing/2014/main" id="{6257AF40-EB09-9B41-8EB6-2A6BBEB82514}"/>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47" name="Google Shape;72;p13">
            <a:extLst>
              <a:ext uri="{FF2B5EF4-FFF2-40B4-BE49-F238E27FC236}">
                <a16:creationId xmlns:a16="http://schemas.microsoft.com/office/drawing/2014/main" id="{B0ABE596-6B6D-864A-ADC4-130205A34611}"/>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48" name="Google Shape;59;p13">
            <a:extLst>
              <a:ext uri="{FF2B5EF4-FFF2-40B4-BE49-F238E27FC236}">
                <a16:creationId xmlns:a16="http://schemas.microsoft.com/office/drawing/2014/main" id="{32615B8A-E5EB-0541-9507-B599B4EDF461}"/>
              </a:ext>
            </a:extLst>
          </p:cNvPr>
          <p:cNvSpPr/>
          <p:nvPr/>
        </p:nvSpPr>
        <p:spPr>
          <a:xfrm>
            <a:off x="2180214" y="4509714"/>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0;p13">
            <a:extLst>
              <a:ext uri="{FF2B5EF4-FFF2-40B4-BE49-F238E27FC236}">
                <a16:creationId xmlns:a16="http://schemas.microsoft.com/office/drawing/2014/main" id="{123CD625-56A2-6E4C-A3E4-16BC2DEE8FFC}"/>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8;p13">
            <a:extLst>
              <a:ext uri="{FF2B5EF4-FFF2-40B4-BE49-F238E27FC236}">
                <a16:creationId xmlns:a16="http://schemas.microsoft.com/office/drawing/2014/main" id="{399E6614-25EB-694C-B9D3-70125B2536CE}"/>
              </a:ext>
            </a:extLst>
          </p:cNvPr>
          <p:cNvSpPr/>
          <p:nvPr/>
        </p:nvSpPr>
        <p:spPr>
          <a:xfrm>
            <a:off x="7202090" y="4521196"/>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9;p13">
            <a:extLst>
              <a:ext uri="{FF2B5EF4-FFF2-40B4-BE49-F238E27FC236}">
                <a16:creationId xmlns:a16="http://schemas.microsoft.com/office/drawing/2014/main" id="{BFB9375C-C6AB-7949-83F9-CB792E712C3B}"/>
              </a:ext>
            </a:extLst>
          </p:cNvPr>
          <p:cNvSpPr/>
          <p:nvPr/>
        </p:nvSpPr>
        <p:spPr>
          <a:xfrm>
            <a:off x="8404083" y="4509713"/>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2;p13">
            <a:extLst>
              <a:ext uri="{FF2B5EF4-FFF2-40B4-BE49-F238E27FC236}">
                <a16:creationId xmlns:a16="http://schemas.microsoft.com/office/drawing/2014/main" id="{3A66F821-AB19-0140-A1EA-7A13414D0463}"/>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53" name="Google Shape;67;p13">
            <a:extLst>
              <a:ext uri="{FF2B5EF4-FFF2-40B4-BE49-F238E27FC236}">
                <a16:creationId xmlns:a16="http://schemas.microsoft.com/office/drawing/2014/main" id="{C80E6455-A3D2-0140-8D2D-A0627B9A879D}"/>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latin typeface="Franklin Gothic"/>
                <a:ea typeface="Franklin Gothic"/>
                <a:cs typeface="Franklin Gothic"/>
                <a:sym typeface="Franklin Gothic"/>
              </a:rPr>
              <a:t>QING QING</a:t>
            </a:r>
            <a:endParaRPr sz="1200" b="1" dirty="0">
              <a:latin typeface="Franklin Gothic"/>
              <a:ea typeface="Franklin Gothic"/>
              <a:cs typeface="Franklin Gothic"/>
              <a:sym typeface="Franklin Gothic"/>
            </a:endParaRPr>
          </a:p>
        </p:txBody>
      </p:sp>
    </p:spTree>
    <p:extLst>
      <p:ext uri="{BB962C8B-B14F-4D97-AF65-F5344CB8AC3E}">
        <p14:creationId xmlns:p14="http://schemas.microsoft.com/office/powerpoint/2010/main" val="6679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46" name="Google Shape;1146;p55"/>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1147" name="Google Shape;1147;p55"/>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5"/>
          <p:cNvSpPr txBox="1"/>
          <p:nvPr/>
        </p:nvSpPr>
        <p:spPr>
          <a:xfrm>
            <a:off x="46175" y="0"/>
            <a:ext cx="6501000" cy="9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200" b="1">
                <a:solidFill>
                  <a:srgbClr val="FFFFFF"/>
                </a:solidFill>
                <a:latin typeface="Work Sans"/>
                <a:ea typeface="Work Sans"/>
                <a:cs typeface="Work Sans"/>
                <a:sym typeface="Work Sans"/>
              </a:rPr>
              <a:t>STAKEHOLDERS</a:t>
            </a:r>
            <a:endParaRPr sz="4200" b="1">
              <a:solidFill>
                <a:srgbClr val="FFFFFF"/>
              </a:solidFill>
              <a:latin typeface="Work Sans"/>
              <a:ea typeface="Work Sans"/>
              <a:cs typeface="Work Sans"/>
              <a:sym typeface="Work Sans"/>
            </a:endParaRPr>
          </a:p>
        </p:txBody>
      </p:sp>
      <p:sp>
        <p:nvSpPr>
          <p:cNvPr id="1155" name="Google Shape;1155;p55"/>
          <p:cNvSpPr/>
          <p:nvPr/>
        </p:nvSpPr>
        <p:spPr>
          <a:xfrm>
            <a:off x="465526" y="2768365"/>
            <a:ext cx="2423700" cy="1860600"/>
          </a:xfrm>
          <a:prstGeom prst="rect">
            <a:avLst/>
          </a:prstGeom>
          <a:noFill/>
          <a:ln>
            <a:noFill/>
          </a:ln>
        </p:spPr>
        <p:txBody>
          <a:bodyPr spcFirstLastPara="1" wrap="square" lIns="91425" tIns="91425" rIns="91425" bIns="91425" anchor="t" anchorCtr="0">
            <a:noAutofit/>
          </a:bodyPr>
          <a:lstStyle/>
          <a:p>
            <a:pPr marL="285750" lvl="0" indent="-260350" algn="l" rtl="0">
              <a:spcBef>
                <a:spcPts val="0"/>
              </a:spcBef>
              <a:spcAft>
                <a:spcPts val="0"/>
              </a:spcAft>
              <a:buClr>
                <a:schemeClr val="dk1"/>
              </a:buClr>
              <a:buSzPts val="1400"/>
              <a:buFont typeface="Franklin Gothic"/>
              <a:buChar char="●"/>
            </a:pPr>
            <a:r>
              <a:rPr lang="en">
                <a:solidFill>
                  <a:schemeClr val="dk1"/>
                </a:solidFill>
                <a:latin typeface="Franklin Gothic"/>
                <a:ea typeface="Franklin Gothic"/>
                <a:cs typeface="Franklin Gothic"/>
                <a:sym typeface="Franklin Gothic"/>
              </a:rPr>
              <a:t>Hyperparameter tuning</a:t>
            </a:r>
            <a:endParaRPr>
              <a:solidFill>
                <a:schemeClr val="dk1"/>
              </a:solidFill>
              <a:latin typeface="Franklin Gothic"/>
              <a:ea typeface="Franklin Gothic"/>
              <a:cs typeface="Franklin Gothic"/>
              <a:sym typeface="Franklin Gothic"/>
            </a:endParaRPr>
          </a:p>
          <a:p>
            <a:pPr marL="285750" lvl="0" indent="-260350" algn="l" rtl="0">
              <a:spcBef>
                <a:spcPts val="0"/>
              </a:spcBef>
              <a:spcAft>
                <a:spcPts val="0"/>
              </a:spcAft>
              <a:buClr>
                <a:schemeClr val="dk1"/>
              </a:buClr>
              <a:buSzPts val="1400"/>
              <a:buFont typeface="Franklin Gothic"/>
              <a:buChar char="●"/>
            </a:pPr>
            <a:r>
              <a:rPr lang="en">
                <a:solidFill>
                  <a:schemeClr val="dk1"/>
                </a:solidFill>
                <a:latin typeface="Franklin Gothic"/>
                <a:ea typeface="Franklin Gothic"/>
                <a:cs typeface="Franklin Gothic"/>
                <a:sym typeface="Franklin Gothic"/>
              </a:rPr>
              <a:t>In charge of technical optimizations</a:t>
            </a:r>
            <a:endParaRPr>
              <a:solidFill>
                <a:schemeClr val="dk1"/>
              </a:solidFill>
              <a:latin typeface="Franklin Gothic"/>
              <a:ea typeface="Franklin Gothic"/>
              <a:cs typeface="Franklin Gothic"/>
              <a:sym typeface="Franklin Gothic"/>
            </a:endParaRPr>
          </a:p>
        </p:txBody>
      </p:sp>
      <p:sp>
        <p:nvSpPr>
          <p:cNvPr id="1161" name="Google Shape;1161;p55"/>
          <p:cNvSpPr/>
          <p:nvPr/>
        </p:nvSpPr>
        <p:spPr>
          <a:xfrm>
            <a:off x="3329092" y="2768540"/>
            <a:ext cx="2485816" cy="1860600"/>
          </a:xfrm>
          <a:prstGeom prst="rect">
            <a:avLst/>
          </a:prstGeom>
          <a:noFill/>
          <a:ln>
            <a:noFill/>
          </a:ln>
        </p:spPr>
        <p:txBody>
          <a:bodyPr spcFirstLastPara="1" wrap="square" lIns="91425" tIns="91425" rIns="91425" bIns="91425" anchor="t" anchorCtr="0">
            <a:noAutofit/>
          </a:bodyPr>
          <a:lstStyle/>
          <a:p>
            <a:pPr marL="285750" lvl="0" indent="-260350" algn="l" rtl="0">
              <a:spcBef>
                <a:spcPts val="0"/>
              </a:spcBef>
              <a:spcAft>
                <a:spcPts val="0"/>
              </a:spcAft>
              <a:buClr>
                <a:schemeClr val="dk1"/>
              </a:buClr>
              <a:buSzPts val="1400"/>
              <a:buFont typeface="Franklin Gothic"/>
              <a:buChar char="●"/>
            </a:pPr>
            <a:r>
              <a:rPr lang="en-US">
                <a:solidFill>
                  <a:schemeClr val="dk1"/>
                </a:solidFill>
                <a:latin typeface="Franklin Gothic"/>
                <a:ea typeface="Franklin Gothic"/>
                <a:cs typeface="Franklin Gothic"/>
                <a:sym typeface="Franklin Gothic"/>
              </a:rPr>
              <a:t>Reactive approach  to malfunctions will improve image of Tesla’s safety </a:t>
            </a:r>
            <a:endParaRPr>
              <a:solidFill>
                <a:schemeClr val="dk1"/>
              </a:solidFill>
              <a:latin typeface="Franklin Gothic"/>
              <a:ea typeface="Franklin Gothic"/>
              <a:cs typeface="Franklin Gothic"/>
              <a:sym typeface="Franklin Gothic"/>
            </a:endParaRPr>
          </a:p>
        </p:txBody>
      </p:sp>
      <p:grpSp>
        <p:nvGrpSpPr>
          <p:cNvPr id="2" name="Group 1">
            <a:extLst>
              <a:ext uri="{FF2B5EF4-FFF2-40B4-BE49-F238E27FC236}">
                <a16:creationId xmlns:a16="http://schemas.microsoft.com/office/drawing/2014/main" id="{0D14C2AB-9713-404A-B71E-1006150567C5}"/>
              </a:ext>
            </a:extLst>
          </p:cNvPr>
          <p:cNvGrpSpPr/>
          <p:nvPr/>
        </p:nvGrpSpPr>
        <p:grpSpPr>
          <a:xfrm>
            <a:off x="327376" y="1959502"/>
            <a:ext cx="8489248" cy="660967"/>
            <a:chOff x="357925" y="1402167"/>
            <a:chExt cx="8489248" cy="660967"/>
          </a:xfrm>
        </p:grpSpPr>
        <p:sp>
          <p:nvSpPr>
            <p:cNvPr id="1156" name="Google Shape;1156;p55"/>
            <p:cNvSpPr/>
            <p:nvPr/>
          </p:nvSpPr>
          <p:spPr>
            <a:xfrm>
              <a:off x="357925" y="1403434"/>
              <a:ext cx="2700000" cy="659700"/>
            </a:xfrm>
            <a:prstGeom prst="roundRect">
              <a:avLst>
                <a:gd name="adj" fmla="val 16667"/>
              </a:avLst>
            </a:prstGeom>
            <a:solidFill>
              <a:schemeClr val="accent4">
                <a:lumMod val="50000"/>
              </a:schemeClr>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Franklin Gothic"/>
                  <a:ea typeface="Franklin Gothic"/>
                  <a:cs typeface="Franklin Gothic"/>
                  <a:sym typeface="Franklin Gothic"/>
                </a:rPr>
                <a:t>Data Engineers</a:t>
              </a:r>
              <a:endParaRPr b="1">
                <a:solidFill>
                  <a:srgbClr val="FFFFFF"/>
                </a:solidFill>
                <a:latin typeface="Franklin Gothic"/>
                <a:ea typeface="Franklin Gothic"/>
                <a:cs typeface="Franklin Gothic"/>
                <a:sym typeface="Franklin Gothic"/>
              </a:endParaRPr>
            </a:p>
          </p:txBody>
        </p:sp>
        <p:sp>
          <p:nvSpPr>
            <p:cNvPr id="1158" name="Google Shape;1158;p55"/>
            <p:cNvSpPr/>
            <p:nvPr/>
          </p:nvSpPr>
          <p:spPr>
            <a:xfrm>
              <a:off x="3252549" y="1403421"/>
              <a:ext cx="2700000" cy="659700"/>
            </a:xfrm>
            <a:prstGeom prst="roundRect">
              <a:avLst>
                <a:gd name="adj" fmla="val 16667"/>
              </a:avLst>
            </a:prstGeom>
            <a:solidFill>
              <a:schemeClr val="accent5"/>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Franklin Gothic"/>
                  <a:ea typeface="Franklin Gothic"/>
                  <a:cs typeface="Franklin Gothic"/>
                  <a:sym typeface="Franklin Gothic"/>
                </a:rPr>
                <a:t>Client Relations</a:t>
              </a:r>
              <a:endParaRPr b="1">
                <a:solidFill>
                  <a:srgbClr val="FFFFFF"/>
                </a:solidFill>
                <a:latin typeface="Franklin Gothic"/>
                <a:ea typeface="Franklin Gothic"/>
                <a:cs typeface="Franklin Gothic"/>
                <a:sym typeface="Franklin Gothic"/>
              </a:endParaRPr>
            </a:p>
          </p:txBody>
        </p:sp>
        <p:sp>
          <p:nvSpPr>
            <p:cNvPr id="25" name="Google Shape;1156;p55">
              <a:extLst>
                <a:ext uri="{FF2B5EF4-FFF2-40B4-BE49-F238E27FC236}">
                  <a16:creationId xmlns:a16="http://schemas.microsoft.com/office/drawing/2014/main" id="{8EA3AB3B-F8FE-2E49-B768-1A284335E479}"/>
                </a:ext>
              </a:extLst>
            </p:cNvPr>
            <p:cNvSpPr/>
            <p:nvPr/>
          </p:nvSpPr>
          <p:spPr>
            <a:xfrm>
              <a:off x="6147173" y="1402167"/>
              <a:ext cx="2700000" cy="659700"/>
            </a:xfrm>
            <a:prstGeom prst="roundRect">
              <a:avLst>
                <a:gd name="adj" fmla="val 16667"/>
              </a:avLst>
            </a:prstGeom>
            <a:solidFill>
              <a:srgbClr val="98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Franklin Gothic"/>
                  <a:ea typeface="Franklin Gothic"/>
                  <a:cs typeface="Franklin Gothic"/>
                  <a:sym typeface="Franklin Gothic"/>
                </a:rPr>
                <a:t>Chip Engineers</a:t>
              </a:r>
              <a:endParaRPr b="1">
                <a:solidFill>
                  <a:srgbClr val="FFFFFF"/>
                </a:solidFill>
                <a:latin typeface="Franklin Gothic"/>
                <a:ea typeface="Franklin Gothic"/>
                <a:cs typeface="Franklin Gothic"/>
                <a:sym typeface="Franklin Gothic"/>
              </a:endParaRPr>
            </a:p>
          </p:txBody>
        </p:sp>
      </p:grpSp>
      <p:sp>
        <p:nvSpPr>
          <p:cNvPr id="27" name="Google Shape;1161;p55">
            <a:extLst>
              <a:ext uri="{FF2B5EF4-FFF2-40B4-BE49-F238E27FC236}">
                <a16:creationId xmlns:a16="http://schemas.microsoft.com/office/drawing/2014/main" id="{51545838-FC0D-0740-B273-00470E917E06}"/>
              </a:ext>
            </a:extLst>
          </p:cNvPr>
          <p:cNvSpPr/>
          <p:nvPr/>
        </p:nvSpPr>
        <p:spPr>
          <a:xfrm>
            <a:off x="6223716" y="2772861"/>
            <a:ext cx="2485816" cy="1860600"/>
          </a:xfrm>
          <a:prstGeom prst="rect">
            <a:avLst/>
          </a:prstGeom>
          <a:noFill/>
          <a:ln>
            <a:noFill/>
          </a:ln>
        </p:spPr>
        <p:txBody>
          <a:bodyPr spcFirstLastPara="1" wrap="square" lIns="91425" tIns="91425" rIns="91425" bIns="91425" anchor="t" anchorCtr="0">
            <a:noAutofit/>
          </a:bodyPr>
          <a:lstStyle/>
          <a:p>
            <a:pPr marL="285750" lvl="0" indent="-260350" algn="l" rtl="0">
              <a:spcBef>
                <a:spcPts val="0"/>
              </a:spcBef>
              <a:spcAft>
                <a:spcPts val="0"/>
              </a:spcAft>
              <a:buClr>
                <a:schemeClr val="dk1"/>
              </a:buClr>
              <a:buSzPts val="1400"/>
              <a:buFont typeface="Franklin Gothic"/>
              <a:buChar char="●"/>
            </a:pPr>
            <a:r>
              <a:rPr lang="en-US">
                <a:solidFill>
                  <a:schemeClr val="dk1"/>
                </a:solidFill>
                <a:latin typeface="Franklin Gothic"/>
                <a:ea typeface="Franklin Gothic"/>
                <a:cs typeface="Franklin Gothic"/>
                <a:sym typeface="Franklin Gothic"/>
              </a:rPr>
              <a:t>Improve on chip parts based on association rules</a:t>
            </a:r>
            <a:endParaRPr>
              <a:solidFill>
                <a:schemeClr val="dk1"/>
              </a:solidFill>
              <a:latin typeface="Franklin Gothic"/>
              <a:ea typeface="Franklin Gothic"/>
              <a:cs typeface="Franklin Gothic"/>
              <a:sym typeface="Franklin Gothic"/>
            </a:endParaRPr>
          </a:p>
        </p:txBody>
      </p:sp>
      <p:sp>
        <p:nvSpPr>
          <p:cNvPr id="28" name="Google Shape;1133;p54">
            <a:extLst>
              <a:ext uri="{FF2B5EF4-FFF2-40B4-BE49-F238E27FC236}">
                <a16:creationId xmlns:a16="http://schemas.microsoft.com/office/drawing/2014/main" id="{49A464C7-64E6-6240-B2E2-3D88C939F88B}"/>
              </a:ext>
            </a:extLst>
          </p:cNvPr>
          <p:cNvSpPr/>
          <p:nvPr/>
        </p:nvSpPr>
        <p:spPr>
          <a:xfrm>
            <a:off x="327376" y="3666451"/>
            <a:ext cx="8489248" cy="559834"/>
          </a:xfrm>
          <a:prstGeom prst="roundRect">
            <a:avLst>
              <a:gd name="adj" fmla="val 16667"/>
            </a:avLst>
          </a:prstGeom>
          <a:solidFill>
            <a:srgbClr val="741B47"/>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rgbClr val="FFFFFF"/>
                </a:solidFill>
                <a:latin typeface="Franklin Gothic"/>
                <a:ea typeface="Franklin Gothic"/>
                <a:cs typeface="Franklin Gothic"/>
                <a:sym typeface="Franklin Gothic"/>
              </a:rPr>
              <a:t>HAPPIER AND SAFER CUSTOMERS, HIGHER SALES</a:t>
            </a:r>
          </a:p>
        </p:txBody>
      </p:sp>
      <p:pic>
        <p:nvPicPr>
          <p:cNvPr id="4" name="Picture 3">
            <a:extLst>
              <a:ext uri="{FF2B5EF4-FFF2-40B4-BE49-F238E27FC236}">
                <a16:creationId xmlns:a16="http://schemas.microsoft.com/office/drawing/2014/main" id="{600BBE50-6213-DB45-BB60-EECF62122082}"/>
              </a:ext>
            </a:extLst>
          </p:cNvPr>
          <p:cNvPicPr>
            <a:picLocks noChangeAspect="1"/>
          </p:cNvPicPr>
          <p:nvPr/>
        </p:nvPicPr>
        <p:blipFill>
          <a:blip r:embed="rId3"/>
          <a:stretch>
            <a:fillRect/>
          </a:stretch>
        </p:blipFill>
        <p:spPr>
          <a:xfrm>
            <a:off x="1209745" y="1058265"/>
            <a:ext cx="937260" cy="937260"/>
          </a:xfrm>
          <a:prstGeom prst="rect">
            <a:avLst/>
          </a:prstGeom>
        </p:spPr>
      </p:pic>
      <p:pic>
        <p:nvPicPr>
          <p:cNvPr id="8" name="Picture 7">
            <a:extLst>
              <a:ext uri="{FF2B5EF4-FFF2-40B4-BE49-F238E27FC236}">
                <a16:creationId xmlns:a16="http://schemas.microsoft.com/office/drawing/2014/main" id="{185CA44B-D0BF-BF4F-A73E-9F1BB93D4CA1}"/>
              </a:ext>
            </a:extLst>
          </p:cNvPr>
          <p:cNvPicPr>
            <a:picLocks noChangeAspect="1"/>
          </p:cNvPicPr>
          <p:nvPr/>
        </p:nvPicPr>
        <p:blipFill>
          <a:blip r:embed="rId4"/>
          <a:stretch>
            <a:fillRect/>
          </a:stretch>
        </p:blipFill>
        <p:spPr>
          <a:xfrm>
            <a:off x="4140150" y="1033768"/>
            <a:ext cx="943200" cy="943200"/>
          </a:xfrm>
          <a:prstGeom prst="rect">
            <a:avLst/>
          </a:prstGeom>
        </p:spPr>
      </p:pic>
      <p:pic>
        <p:nvPicPr>
          <p:cNvPr id="11" name="Picture 10">
            <a:extLst>
              <a:ext uri="{FF2B5EF4-FFF2-40B4-BE49-F238E27FC236}">
                <a16:creationId xmlns:a16="http://schemas.microsoft.com/office/drawing/2014/main" id="{FB77FCD0-AF58-1045-93D4-A75981EF8642}"/>
              </a:ext>
            </a:extLst>
          </p:cNvPr>
          <p:cNvPicPr>
            <a:picLocks noChangeAspect="1"/>
          </p:cNvPicPr>
          <p:nvPr/>
        </p:nvPicPr>
        <p:blipFill>
          <a:blip r:embed="rId5"/>
          <a:stretch>
            <a:fillRect/>
          </a:stretch>
        </p:blipFill>
        <p:spPr>
          <a:xfrm>
            <a:off x="6996995" y="1046481"/>
            <a:ext cx="943200" cy="943200"/>
          </a:xfrm>
          <a:prstGeom prst="rect">
            <a:avLst/>
          </a:prstGeom>
        </p:spPr>
      </p:pic>
      <p:pic>
        <p:nvPicPr>
          <p:cNvPr id="51" name="Picture 2" descr="Tesla logo and symbol, meaning, history, PNG">
            <a:extLst>
              <a:ext uri="{FF2B5EF4-FFF2-40B4-BE49-F238E27FC236}">
                <a16:creationId xmlns:a16="http://schemas.microsoft.com/office/drawing/2014/main" id="{A7BBFAC3-4586-7444-AD83-86E8C9E685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30" name="Google Shape;165;p17">
            <a:extLst>
              <a:ext uri="{FF2B5EF4-FFF2-40B4-BE49-F238E27FC236}">
                <a16:creationId xmlns:a16="http://schemas.microsoft.com/office/drawing/2014/main" id="{C225E4F9-A650-9D48-92AF-DC06AB3F47F8}"/>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7;p14">
            <a:extLst>
              <a:ext uri="{FF2B5EF4-FFF2-40B4-BE49-F238E27FC236}">
                <a16:creationId xmlns:a16="http://schemas.microsoft.com/office/drawing/2014/main" id="{1A968C22-48D6-B842-BC8A-59896B0A1D36}"/>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7;p13">
            <a:extLst>
              <a:ext uri="{FF2B5EF4-FFF2-40B4-BE49-F238E27FC236}">
                <a16:creationId xmlns:a16="http://schemas.microsoft.com/office/drawing/2014/main" id="{2CEB23D7-E52B-9B4C-9A4B-FB9BA164D479}"/>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1;p13">
            <a:extLst>
              <a:ext uri="{FF2B5EF4-FFF2-40B4-BE49-F238E27FC236}">
                <a16:creationId xmlns:a16="http://schemas.microsoft.com/office/drawing/2014/main" id="{169FDD45-8DD2-F140-A49E-553424B79177}"/>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2;p13">
            <a:extLst>
              <a:ext uri="{FF2B5EF4-FFF2-40B4-BE49-F238E27FC236}">
                <a16:creationId xmlns:a16="http://schemas.microsoft.com/office/drawing/2014/main" id="{46E44D40-3677-0243-94BD-E25792553D73}"/>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35" name="Google Shape;68;p13">
            <a:extLst>
              <a:ext uri="{FF2B5EF4-FFF2-40B4-BE49-F238E27FC236}">
                <a16:creationId xmlns:a16="http://schemas.microsoft.com/office/drawing/2014/main" id="{F3E5E83F-32C8-F346-8575-30B8D7E23DD7}"/>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9;p13">
            <a:extLst>
              <a:ext uri="{FF2B5EF4-FFF2-40B4-BE49-F238E27FC236}">
                <a16:creationId xmlns:a16="http://schemas.microsoft.com/office/drawing/2014/main" id="{301C098E-FB3D-3C41-A979-778B03D687EE}"/>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37" name="Google Shape;70;p13">
            <a:extLst>
              <a:ext uri="{FF2B5EF4-FFF2-40B4-BE49-F238E27FC236}">
                <a16:creationId xmlns:a16="http://schemas.microsoft.com/office/drawing/2014/main" id="{C02C5858-7741-9C49-908A-9549F7913C42}"/>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52" name="Google Shape;71;p13">
            <a:extLst>
              <a:ext uri="{FF2B5EF4-FFF2-40B4-BE49-F238E27FC236}">
                <a16:creationId xmlns:a16="http://schemas.microsoft.com/office/drawing/2014/main" id="{188EEF44-E26C-554F-919B-6619D8C6AAC0}"/>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53" name="Google Shape;72;p13">
            <a:extLst>
              <a:ext uri="{FF2B5EF4-FFF2-40B4-BE49-F238E27FC236}">
                <a16:creationId xmlns:a16="http://schemas.microsoft.com/office/drawing/2014/main" id="{F04D10E5-732B-3D42-B5F8-9ADB27459F89}"/>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54" name="Google Shape;60;p13">
            <a:extLst>
              <a:ext uri="{FF2B5EF4-FFF2-40B4-BE49-F238E27FC236}">
                <a16:creationId xmlns:a16="http://schemas.microsoft.com/office/drawing/2014/main" id="{CA643C90-22E5-7248-BFD6-8841012E0784}"/>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8;p13">
            <a:extLst>
              <a:ext uri="{FF2B5EF4-FFF2-40B4-BE49-F238E27FC236}">
                <a16:creationId xmlns:a16="http://schemas.microsoft.com/office/drawing/2014/main" id="{625B5BD5-BD2E-B944-9472-8104DDD99D23}"/>
              </a:ext>
            </a:extLst>
          </p:cNvPr>
          <p:cNvSpPr/>
          <p:nvPr/>
        </p:nvSpPr>
        <p:spPr>
          <a:xfrm>
            <a:off x="7202090" y="4521196"/>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2;p13">
            <a:extLst>
              <a:ext uri="{FF2B5EF4-FFF2-40B4-BE49-F238E27FC236}">
                <a16:creationId xmlns:a16="http://schemas.microsoft.com/office/drawing/2014/main" id="{4FA8D8A5-182E-EC49-A35F-12F3EB97892E}"/>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57" name="Google Shape;67;p13">
            <a:extLst>
              <a:ext uri="{FF2B5EF4-FFF2-40B4-BE49-F238E27FC236}">
                <a16:creationId xmlns:a16="http://schemas.microsoft.com/office/drawing/2014/main" id="{0EAB0598-FCC4-BF42-9CDB-9BAA2E3D5A1E}"/>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latin typeface="Franklin Gothic"/>
                <a:ea typeface="Franklin Gothic"/>
                <a:cs typeface="Franklin Gothic"/>
                <a:sym typeface="Franklin Gothic"/>
              </a:rPr>
              <a:t>QING QING</a:t>
            </a:r>
            <a:endParaRPr sz="1200" b="1" dirty="0">
              <a:latin typeface="Franklin Gothic"/>
              <a:ea typeface="Franklin Gothic"/>
              <a:cs typeface="Franklin Gothic"/>
              <a:sym typeface="Franklin Gothic"/>
            </a:endParaRPr>
          </a:p>
        </p:txBody>
      </p:sp>
    </p:spTree>
    <p:extLst>
      <p:ext uri="{BB962C8B-B14F-4D97-AF65-F5344CB8AC3E}">
        <p14:creationId xmlns:p14="http://schemas.microsoft.com/office/powerpoint/2010/main" val="284746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46" name="Google Shape;1146;p55"/>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1147" name="Google Shape;1147;p55"/>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5"/>
          <p:cNvSpPr txBox="1"/>
          <p:nvPr/>
        </p:nvSpPr>
        <p:spPr>
          <a:xfrm>
            <a:off x="46175" y="8709"/>
            <a:ext cx="6501000" cy="9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b="1" dirty="0">
                <a:solidFill>
                  <a:srgbClr val="FFFFFF"/>
                </a:solidFill>
                <a:latin typeface="Work Sans"/>
                <a:ea typeface="Work Sans"/>
                <a:cs typeface="Work Sans"/>
                <a:sym typeface="Work Sans"/>
              </a:rPr>
              <a:t>STREAM PROCESSING</a:t>
            </a:r>
            <a:endParaRPr sz="3500" b="1" dirty="0">
              <a:solidFill>
                <a:srgbClr val="FFFFFF"/>
              </a:solidFill>
              <a:latin typeface="Work Sans"/>
              <a:ea typeface="Work Sans"/>
              <a:cs typeface="Work Sans"/>
              <a:sym typeface="Work Sans"/>
            </a:endParaRPr>
          </a:p>
        </p:txBody>
      </p:sp>
      <p:grpSp>
        <p:nvGrpSpPr>
          <p:cNvPr id="3" name="Group 2">
            <a:extLst>
              <a:ext uri="{FF2B5EF4-FFF2-40B4-BE49-F238E27FC236}">
                <a16:creationId xmlns:a16="http://schemas.microsoft.com/office/drawing/2014/main" id="{42B84871-4643-F24D-BC1E-E59CFA60DABD}"/>
              </a:ext>
            </a:extLst>
          </p:cNvPr>
          <p:cNvGrpSpPr/>
          <p:nvPr/>
        </p:nvGrpSpPr>
        <p:grpSpPr>
          <a:xfrm>
            <a:off x="4448371" y="2607839"/>
            <a:ext cx="247259" cy="529094"/>
            <a:chOff x="4284719" y="2607839"/>
            <a:chExt cx="247259" cy="529094"/>
          </a:xfrm>
        </p:grpSpPr>
        <p:cxnSp>
          <p:nvCxnSpPr>
            <p:cNvPr id="31" name="Straight Arrow Connector 30">
              <a:extLst>
                <a:ext uri="{FF2B5EF4-FFF2-40B4-BE49-F238E27FC236}">
                  <a16:creationId xmlns:a16="http://schemas.microsoft.com/office/drawing/2014/main" id="{31D191ED-26DB-BF41-A591-EFA5401B3EB5}"/>
                </a:ext>
              </a:extLst>
            </p:cNvPr>
            <p:cNvCxnSpPr>
              <a:cxnSpLocks/>
            </p:cNvCxnSpPr>
            <p:nvPr/>
          </p:nvCxnSpPr>
          <p:spPr>
            <a:xfrm>
              <a:off x="4284719" y="2607839"/>
              <a:ext cx="0" cy="529094"/>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78DFBE6-5B93-0B41-A7B7-E7897E29EF2F}"/>
                </a:ext>
              </a:extLst>
            </p:cNvPr>
            <p:cNvCxnSpPr>
              <a:cxnSpLocks/>
            </p:cNvCxnSpPr>
            <p:nvPr/>
          </p:nvCxnSpPr>
          <p:spPr>
            <a:xfrm>
              <a:off x="4531978" y="2607839"/>
              <a:ext cx="0" cy="529094"/>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4" name="Google Shape;1171;p56">
            <a:extLst>
              <a:ext uri="{FF2B5EF4-FFF2-40B4-BE49-F238E27FC236}">
                <a16:creationId xmlns:a16="http://schemas.microsoft.com/office/drawing/2014/main" id="{D7A1F864-7C0B-FB4A-BA5F-4E80ED0372A9}"/>
              </a:ext>
            </a:extLst>
          </p:cNvPr>
          <p:cNvSpPr txBox="1"/>
          <p:nvPr/>
        </p:nvSpPr>
        <p:spPr>
          <a:xfrm>
            <a:off x="2196423" y="3340306"/>
            <a:ext cx="4751154" cy="76392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a:latin typeface="Work Sans"/>
                <a:ea typeface="Work Sans"/>
                <a:cs typeface="Work Sans"/>
                <a:sym typeface="Work Sans"/>
              </a:rPr>
              <a:t>SAFE-</a:t>
            </a:r>
            <a:r>
              <a:rPr lang="en-US" sz="5400" b="1" dirty="0">
                <a:solidFill>
                  <a:srgbClr val="C00000"/>
                </a:solidFill>
                <a:latin typeface="Work Sans"/>
                <a:ea typeface="Work Sans"/>
                <a:cs typeface="Work Sans"/>
                <a:sym typeface="Work Sans"/>
              </a:rPr>
              <a:t>T</a:t>
            </a:r>
          </a:p>
          <a:p>
            <a:pPr marL="0" lvl="0" indent="0" algn="ctr" rtl="0">
              <a:spcBef>
                <a:spcPts val="0"/>
              </a:spcBef>
              <a:spcAft>
                <a:spcPts val="0"/>
              </a:spcAft>
              <a:buNone/>
            </a:pPr>
            <a:r>
              <a:rPr lang="en-US" sz="2000" b="1" dirty="0">
                <a:solidFill>
                  <a:srgbClr val="C00000"/>
                </a:solidFill>
                <a:latin typeface="Work Sans"/>
                <a:ea typeface="Work Sans"/>
                <a:cs typeface="Work Sans"/>
                <a:sym typeface="Work Sans"/>
              </a:rPr>
              <a:t>Machine Learning Solution</a:t>
            </a:r>
            <a:endParaRPr sz="1800" b="1" dirty="0">
              <a:solidFill>
                <a:srgbClr val="C00000"/>
              </a:solidFill>
              <a:latin typeface="Work Sans"/>
              <a:ea typeface="Work Sans"/>
              <a:cs typeface="Work Sans"/>
              <a:sym typeface="Work Sans"/>
            </a:endParaRPr>
          </a:p>
        </p:txBody>
      </p:sp>
      <p:sp>
        <p:nvSpPr>
          <p:cNvPr id="36" name="AutoShape 6" descr="Dashboard free icon">
            <a:extLst>
              <a:ext uri="{FF2B5EF4-FFF2-40B4-BE49-F238E27FC236}">
                <a16:creationId xmlns:a16="http://schemas.microsoft.com/office/drawing/2014/main" id="{7FBF29FD-479E-0E43-91A6-929595B2E21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 name="Group 1">
            <a:extLst>
              <a:ext uri="{FF2B5EF4-FFF2-40B4-BE49-F238E27FC236}">
                <a16:creationId xmlns:a16="http://schemas.microsoft.com/office/drawing/2014/main" id="{060425C2-7739-5B45-B2D5-CFAC93945CB7}"/>
              </a:ext>
            </a:extLst>
          </p:cNvPr>
          <p:cNvGrpSpPr/>
          <p:nvPr/>
        </p:nvGrpSpPr>
        <p:grpSpPr>
          <a:xfrm>
            <a:off x="277901" y="1078251"/>
            <a:ext cx="8588199" cy="1529588"/>
            <a:chOff x="412824" y="1433851"/>
            <a:chExt cx="8588199" cy="1529588"/>
          </a:xfrm>
        </p:grpSpPr>
        <p:pic>
          <p:nvPicPr>
            <p:cNvPr id="26" name="Picture 15" descr="Tesla Model S transparent PNG - StickPNG">
              <a:extLst>
                <a:ext uri="{FF2B5EF4-FFF2-40B4-BE49-F238E27FC236}">
                  <a16:creationId xmlns:a16="http://schemas.microsoft.com/office/drawing/2014/main" id="{8CAF5F72-1283-484D-B9D7-16963ABE89AB}"/>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l="14508" t="6900" r="3102" b="22969"/>
            <a:stretch>
              <a:fillRect/>
            </a:stretch>
          </p:blipFill>
          <p:spPr bwMode="auto">
            <a:xfrm>
              <a:off x="412824" y="1433851"/>
              <a:ext cx="2211976" cy="119376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D6817548-A466-2C45-9A08-11C3C1459530}"/>
                </a:ext>
              </a:extLst>
            </p:cNvPr>
            <p:cNvSpPr txBox="1"/>
            <p:nvPr/>
          </p:nvSpPr>
          <p:spPr>
            <a:xfrm>
              <a:off x="776332" y="2655662"/>
              <a:ext cx="1734770" cy="307777"/>
            </a:xfrm>
            <a:prstGeom prst="rect">
              <a:avLst/>
            </a:prstGeom>
            <a:noFill/>
          </p:spPr>
          <p:txBody>
            <a:bodyPr wrap="none" rtlCol="0">
              <a:spAutoFit/>
            </a:bodyPr>
            <a:lstStyle/>
            <a:p>
              <a:r>
                <a:rPr lang="en-US" b="1" dirty="0"/>
                <a:t>Tesla (IOT Device)</a:t>
              </a:r>
            </a:p>
          </p:txBody>
        </p:sp>
        <p:cxnSp>
          <p:nvCxnSpPr>
            <p:cNvPr id="29" name="Straight Arrow Connector 28">
              <a:extLst>
                <a:ext uri="{FF2B5EF4-FFF2-40B4-BE49-F238E27FC236}">
                  <a16:creationId xmlns:a16="http://schemas.microsoft.com/office/drawing/2014/main" id="{6D76260B-E5CD-C843-B218-4396DE2BA3B8}"/>
                </a:ext>
              </a:extLst>
            </p:cNvPr>
            <p:cNvCxnSpPr>
              <a:cxnSpLocks/>
            </p:cNvCxnSpPr>
            <p:nvPr/>
          </p:nvCxnSpPr>
          <p:spPr>
            <a:xfrm>
              <a:off x="3214369" y="2030733"/>
              <a:ext cx="572895"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2F77C88-5F61-F448-B4EE-997B20F00D57}"/>
                </a:ext>
              </a:extLst>
            </p:cNvPr>
            <p:cNvPicPr>
              <a:picLocks noChangeAspect="1"/>
            </p:cNvPicPr>
            <p:nvPr/>
          </p:nvPicPr>
          <p:blipFill>
            <a:blip r:embed="rId5"/>
            <a:stretch>
              <a:fillRect/>
            </a:stretch>
          </p:blipFill>
          <p:spPr>
            <a:xfrm>
              <a:off x="4234259" y="1490733"/>
              <a:ext cx="1080000" cy="1080000"/>
            </a:xfrm>
            <a:prstGeom prst="rect">
              <a:avLst/>
            </a:prstGeom>
          </p:spPr>
        </p:pic>
        <p:sp>
          <p:nvSpPr>
            <p:cNvPr id="33" name="TextBox 32">
              <a:extLst>
                <a:ext uri="{FF2B5EF4-FFF2-40B4-BE49-F238E27FC236}">
                  <a16:creationId xmlns:a16="http://schemas.microsoft.com/office/drawing/2014/main" id="{92722AF4-7447-384E-A7FE-5D0568BFF74C}"/>
                </a:ext>
              </a:extLst>
            </p:cNvPr>
            <p:cNvSpPr txBox="1"/>
            <p:nvPr/>
          </p:nvSpPr>
          <p:spPr>
            <a:xfrm>
              <a:off x="3502116" y="2655662"/>
              <a:ext cx="2544286" cy="307777"/>
            </a:xfrm>
            <a:prstGeom prst="rect">
              <a:avLst/>
            </a:prstGeom>
            <a:noFill/>
          </p:spPr>
          <p:txBody>
            <a:bodyPr wrap="none" rtlCol="0">
              <a:spAutoFit/>
            </a:bodyPr>
            <a:lstStyle/>
            <a:p>
              <a:r>
                <a:rPr lang="en-US" b="1" dirty="0"/>
                <a:t>Stream Processing Pipeline</a:t>
              </a:r>
            </a:p>
          </p:txBody>
        </p:sp>
        <p:cxnSp>
          <p:nvCxnSpPr>
            <p:cNvPr id="35" name="Straight Arrow Connector 34">
              <a:extLst>
                <a:ext uri="{FF2B5EF4-FFF2-40B4-BE49-F238E27FC236}">
                  <a16:creationId xmlns:a16="http://schemas.microsoft.com/office/drawing/2014/main" id="{042B1D4F-52F7-AD42-9F64-C25C937CEEAA}"/>
                </a:ext>
              </a:extLst>
            </p:cNvPr>
            <p:cNvCxnSpPr>
              <a:cxnSpLocks/>
            </p:cNvCxnSpPr>
            <p:nvPr/>
          </p:nvCxnSpPr>
          <p:spPr>
            <a:xfrm>
              <a:off x="6046402" y="2030733"/>
              <a:ext cx="572895"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2DA5B7F5-A9F8-5443-97C3-66E59A0E75F8}"/>
                </a:ext>
              </a:extLst>
            </p:cNvPr>
            <p:cNvPicPr>
              <a:picLocks noChangeAspect="1"/>
            </p:cNvPicPr>
            <p:nvPr/>
          </p:nvPicPr>
          <p:blipFill>
            <a:blip r:embed="rId6"/>
            <a:stretch>
              <a:fillRect/>
            </a:stretch>
          </p:blipFill>
          <p:spPr>
            <a:xfrm>
              <a:off x="7188880" y="1490733"/>
              <a:ext cx="1080000" cy="1080000"/>
            </a:xfrm>
            <a:prstGeom prst="rect">
              <a:avLst/>
            </a:prstGeom>
          </p:spPr>
        </p:pic>
        <p:sp>
          <p:nvSpPr>
            <p:cNvPr id="38" name="TextBox 37">
              <a:extLst>
                <a:ext uri="{FF2B5EF4-FFF2-40B4-BE49-F238E27FC236}">
                  <a16:creationId xmlns:a16="http://schemas.microsoft.com/office/drawing/2014/main" id="{5C0B107D-CAEB-EA48-8883-914BB9DF888B}"/>
                </a:ext>
              </a:extLst>
            </p:cNvPr>
            <p:cNvSpPr txBox="1"/>
            <p:nvPr/>
          </p:nvSpPr>
          <p:spPr>
            <a:xfrm>
              <a:off x="6456737" y="2655662"/>
              <a:ext cx="2544286" cy="307777"/>
            </a:xfrm>
            <a:prstGeom prst="rect">
              <a:avLst/>
            </a:prstGeom>
            <a:noFill/>
          </p:spPr>
          <p:txBody>
            <a:bodyPr wrap="square" rtlCol="0">
              <a:spAutoFit/>
            </a:bodyPr>
            <a:lstStyle/>
            <a:p>
              <a:pPr algn="ctr"/>
              <a:r>
                <a:rPr lang="en-US" b="1" dirty="0"/>
                <a:t>Interactive Dashboard</a:t>
              </a:r>
            </a:p>
          </p:txBody>
        </p:sp>
      </p:grpSp>
      <p:pic>
        <p:nvPicPr>
          <p:cNvPr id="39" name="Picture 2" descr="Tesla logo and symbol, meaning, history, PNG">
            <a:extLst>
              <a:ext uri="{FF2B5EF4-FFF2-40B4-BE49-F238E27FC236}">
                <a16:creationId xmlns:a16="http://schemas.microsoft.com/office/drawing/2014/main" id="{FA7CA2CB-2617-154B-B8CD-472E06D944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40" name="Google Shape;165;p17">
            <a:extLst>
              <a:ext uri="{FF2B5EF4-FFF2-40B4-BE49-F238E27FC236}">
                <a16:creationId xmlns:a16="http://schemas.microsoft.com/office/drawing/2014/main" id="{3DDF93CD-7F18-354D-9060-4A219CA79830}"/>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7;p14">
            <a:extLst>
              <a:ext uri="{FF2B5EF4-FFF2-40B4-BE49-F238E27FC236}">
                <a16:creationId xmlns:a16="http://schemas.microsoft.com/office/drawing/2014/main" id="{4526F4C0-FFA7-FC4E-97CD-AB693B25B08A}"/>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7;p13">
            <a:extLst>
              <a:ext uri="{FF2B5EF4-FFF2-40B4-BE49-F238E27FC236}">
                <a16:creationId xmlns:a16="http://schemas.microsoft.com/office/drawing/2014/main" id="{F2CF83E7-F262-D64E-8583-AC02424B1508}"/>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1;p13">
            <a:extLst>
              <a:ext uri="{FF2B5EF4-FFF2-40B4-BE49-F238E27FC236}">
                <a16:creationId xmlns:a16="http://schemas.microsoft.com/office/drawing/2014/main" id="{629806C0-7E1F-F04C-AB4A-967BBDDC8178}"/>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2;p13">
            <a:extLst>
              <a:ext uri="{FF2B5EF4-FFF2-40B4-BE49-F238E27FC236}">
                <a16:creationId xmlns:a16="http://schemas.microsoft.com/office/drawing/2014/main" id="{3D03A312-1A4A-D746-9011-46BC922367B7}"/>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45" name="Google Shape;68;p13">
            <a:extLst>
              <a:ext uri="{FF2B5EF4-FFF2-40B4-BE49-F238E27FC236}">
                <a16:creationId xmlns:a16="http://schemas.microsoft.com/office/drawing/2014/main" id="{D4B997FB-AF13-4444-BFD8-95CDD6DAA8A7}"/>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9;p13">
            <a:extLst>
              <a:ext uri="{FF2B5EF4-FFF2-40B4-BE49-F238E27FC236}">
                <a16:creationId xmlns:a16="http://schemas.microsoft.com/office/drawing/2014/main" id="{DB89927D-723A-C648-9253-E953CF06E5C8}"/>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47" name="Google Shape;70;p13">
            <a:extLst>
              <a:ext uri="{FF2B5EF4-FFF2-40B4-BE49-F238E27FC236}">
                <a16:creationId xmlns:a16="http://schemas.microsoft.com/office/drawing/2014/main" id="{F3EEEAE1-6619-B44C-80B9-A9FB6526EFE2}"/>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48" name="Google Shape;71;p13">
            <a:extLst>
              <a:ext uri="{FF2B5EF4-FFF2-40B4-BE49-F238E27FC236}">
                <a16:creationId xmlns:a16="http://schemas.microsoft.com/office/drawing/2014/main" id="{1F8E406F-EB9F-3344-98B0-E393267B59C3}"/>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49" name="Google Shape;72;p13">
            <a:extLst>
              <a:ext uri="{FF2B5EF4-FFF2-40B4-BE49-F238E27FC236}">
                <a16:creationId xmlns:a16="http://schemas.microsoft.com/office/drawing/2014/main" id="{39D25F08-EB0F-4D46-863B-E8E0CB4DE877}"/>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50" name="Google Shape;60;p13">
            <a:extLst>
              <a:ext uri="{FF2B5EF4-FFF2-40B4-BE49-F238E27FC236}">
                <a16:creationId xmlns:a16="http://schemas.microsoft.com/office/drawing/2014/main" id="{8BF40770-C4F8-574C-A953-D4BB95926CEF}"/>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8;p13">
            <a:extLst>
              <a:ext uri="{FF2B5EF4-FFF2-40B4-BE49-F238E27FC236}">
                <a16:creationId xmlns:a16="http://schemas.microsoft.com/office/drawing/2014/main" id="{BCE89363-B593-F340-8466-21E1E1D4C512}"/>
              </a:ext>
            </a:extLst>
          </p:cNvPr>
          <p:cNvSpPr/>
          <p:nvPr/>
        </p:nvSpPr>
        <p:spPr>
          <a:xfrm>
            <a:off x="7202090" y="4521196"/>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2;p13">
            <a:extLst>
              <a:ext uri="{FF2B5EF4-FFF2-40B4-BE49-F238E27FC236}">
                <a16:creationId xmlns:a16="http://schemas.microsoft.com/office/drawing/2014/main" id="{5E1919FB-17B2-7C41-B55F-E7688C777E35}"/>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53" name="Google Shape;67;p13">
            <a:extLst>
              <a:ext uri="{FF2B5EF4-FFF2-40B4-BE49-F238E27FC236}">
                <a16:creationId xmlns:a16="http://schemas.microsoft.com/office/drawing/2014/main" id="{900D5260-DDEF-0D4F-918E-E9EB0A1555B4}"/>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latin typeface="Franklin Gothic"/>
                <a:ea typeface="Franklin Gothic"/>
                <a:cs typeface="Franklin Gothic"/>
                <a:sym typeface="Franklin Gothic"/>
              </a:rPr>
              <a:t>QING QING</a:t>
            </a:r>
            <a:endParaRPr sz="1200" b="1" dirty="0">
              <a:latin typeface="Franklin Gothic"/>
              <a:ea typeface="Franklin Gothic"/>
              <a:cs typeface="Franklin Gothic"/>
              <a:sym typeface="Franklin Gothic"/>
            </a:endParaRPr>
          </a:p>
        </p:txBody>
      </p:sp>
    </p:spTree>
    <p:extLst>
      <p:ext uri="{BB962C8B-B14F-4D97-AF65-F5344CB8AC3E}">
        <p14:creationId xmlns:p14="http://schemas.microsoft.com/office/powerpoint/2010/main" val="81495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93" name="Google Shape;1093;p53"/>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1094" name="Google Shape;1094;p53"/>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3"/>
          <p:cNvSpPr/>
          <p:nvPr/>
        </p:nvSpPr>
        <p:spPr>
          <a:xfrm>
            <a:off x="3617875" y="1478500"/>
            <a:ext cx="5134200" cy="816900"/>
          </a:xfrm>
          <a:prstGeom prst="rect">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114300" lvl="0" indent="0" algn="l" rtl="0">
              <a:spcBef>
                <a:spcPts val="0"/>
              </a:spcBef>
              <a:spcAft>
                <a:spcPts val="0"/>
              </a:spcAft>
              <a:buNone/>
            </a:pPr>
            <a:r>
              <a:rPr lang="en" dirty="0">
                <a:solidFill>
                  <a:schemeClr val="dk1"/>
                </a:solidFill>
                <a:latin typeface="Franklin Gothic"/>
                <a:ea typeface="Franklin Gothic"/>
                <a:cs typeface="Franklin Gothic"/>
                <a:sym typeface="Franklin Gothic"/>
              </a:rPr>
              <a:t>Utilized sales data (E.g. location of car purchased) as </a:t>
            </a:r>
            <a:r>
              <a:rPr lang="en" b="1" dirty="0">
                <a:solidFill>
                  <a:schemeClr val="dk1"/>
                </a:solidFill>
                <a:latin typeface="Franklin Gothic"/>
                <a:ea typeface="Franklin Gothic"/>
                <a:cs typeface="Franklin Gothic"/>
                <a:sym typeface="Franklin Gothic"/>
              </a:rPr>
              <a:t>additional variables </a:t>
            </a:r>
            <a:r>
              <a:rPr lang="en" dirty="0">
                <a:solidFill>
                  <a:schemeClr val="dk1"/>
                </a:solidFill>
                <a:latin typeface="Franklin Gothic"/>
                <a:ea typeface="Franklin Gothic"/>
                <a:cs typeface="Franklin Gothic"/>
                <a:sym typeface="Franklin Gothic"/>
              </a:rPr>
              <a:t>based on </a:t>
            </a:r>
            <a:r>
              <a:rPr lang="en" b="1" dirty="0">
                <a:solidFill>
                  <a:schemeClr val="dk1"/>
                </a:solidFill>
                <a:latin typeface="Franklin Gothic"/>
                <a:ea typeface="Franklin Gothic"/>
                <a:cs typeface="Franklin Gothic"/>
                <a:sym typeface="Franklin Gothic"/>
              </a:rPr>
              <a:t>Tesla’s context as a firm</a:t>
            </a:r>
            <a:endParaRPr sz="700" dirty="0">
              <a:latin typeface="Franklin Gothic"/>
              <a:ea typeface="Franklin Gothic"/>
              <a:cs typeface="Franklin Gothic"/>
              <a:sym typeface="Franklin Gothic"/>
            </a:endParaRPr>
          </a:p>
        </p:txBody>
      </p:sp>
      <p:sp>
        <p:nvSpPr>
          <p:cNvPr id="1104" name="Google Shape;1104;p53"/>
          <p:cNvSpPr/>
          <p:nvPr/>
        </p:nvSpPr>
        <p:spPr>
          <a:xfrm>
            <a:off x="222175" y="1257525"/>
            <a:ext cx="3453900" cy="1233900"/>
          </a:xfrm>
          <a:prstGeom prst="roundRect">
            <a:avLst>
              <a:gd name="adj" fmla="val 16667"/>
            </a:avLst>
          </a:prstGeom>
          <a:solidFill>
            <a:srgbClr val="98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b="1">
                <a:solidFill>
                  <a:srgbClr val="FFFFFF"/>
                </a:solidFill>
                <a:latin typeface="Franklin Gothic"/>
                <a:ea typeface="Franklin Gothic"/>
                <a:cs typeface="Franklin Gothic"/>
                <a:sym typeface="Franklin Gothic"/>
              </a:rPr>
              <a:t>Sales data can help SAFE-T derive new insights</a:t>
            </a:r>
            <a:endParaRPr b="1">
              <a:solidFill>
                <a:srgbClr val="FFFFFF"/>
              </a:solidFill>
              <a:latin typeface="Franklin Gothic"/>
              <a:ea typeface="Franklin Gothic"/>
              <a:cs typeface="Franklin Gothic"/>
              <a:sym typeface="Franklin Gothic"/>
            </a:endParaRPr>
          </a:p>
        </p:txBody>
      </p:sp>
      <p:sp>
        <p:nvSpPr>
          <p:cNvPr id="1105" name="Google Shape;1105;p53"/>
          <p:cNvSpPr/>
          <p:nvPr/>
        </p:nvSpPr>
        <p:spPr>
          <a:xfrm>
            <a:off x="222175" y="2655925"/>
            <a:ext cx="3453900" cy="1233900"/>
          </a:xfrm>
          <a:prstGeom prst="roundRect">
            <a:avLst>
              <a:gd name="adj" fmla="val 16667"/>
            </a:avLst>
          </a:prstGeom>
          <a:solidFill>
            <a:srgbClr val="98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 b="1">
                <a:solidFill>
                  <a:srgbClr val="FFFFFF"/>
                </a:solidFill>
                <a:latin typeface="Franklin Gothic"/>
                <a:ea typeface="Franklin Gothic"/>
                <a:cs typeface="Franklin Gothic"/>
                <a:sym typeface="Franklin Gothic"/>
              </a:rPr>
              <a:t>Sample dataset provides a good estimate of actual distributions</a:t>
            </a:r>
            <a:endParaRPr b="1">
              <a:solidFill>
                <a:srgbClr val="FFFFFF"/>
              </a:solidFill>
              <a:latin typeface="Franklin Gothic"/>
              <a:ea typeface="Franklin Gothic"/>
              <a:cs typeface="Franklin Gothic"/>
              <a:sym typeface="Franklin Gothic"/>
            </a:endParaRPr>
          </a:p>
        </p:txBody>
      </p:sp>
      <p:sp>
        <p:nvSpPr>
          <p:cNvPr id="1106" name="Google Shape;1106;p53"/>
          <p:cNvSpPr/>
          <p:nvPr/>
        </p:nvSpPr>
        <p:spPr>
          <a:xfrm>
            <a:off x="3617875" y="2868800"/>
            <a:ext cx="5134200" cy="816900"/>
          </a:xfrm>
          <a:prstGeom prst="rect">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Clr>
                <a:schemeClr val="dk1"/>
              </a:buClr>
              <a:buSzPts val="1400"/>
              <a:buFont typeface="Franklin Gothic"/>
              <a:buChar char="●"/>
            </a:pPr>
            <a:r>
              <a:rPr lang="en">
                <a:solidFill>
                  <a:schemeClr val="dk1"/>
                </a:solidFill>
                <a:latin typeface="Franklin Gothic"/>
                <a:ea typeface="Franklin Gothic"/>
                <a:cs typeface="Franklin Gothic"/>
                <a:sym typeface="Franklin Gothic"/>
              </a:rPr>
              <a:t>Models were </a:t>
            </a:r>
            <a:r>
              <a:rPr lang="en" b="1">
                <a:solidFill>
                  <a:schemeClr val="dk1"/>
                </a:solidFill>
                <a:latin typeface="Franklin Gothic"/>
                <a:ea typeface="Franklin Gothic"/>
                <a:cs typeface="Franklin Gothic"/>
                <a:sym typeface="Franklin Gothic"/>
              </a:rPr>
              <a:t>rigorously tested</a:t>
            </a:r>
            <a:endParaRPr b="1">
              <a:solidFill>
                <a:schemeClr val="dk1"/>
              </a:solidFill>
              <a:latin typeface="Franklin Gothic"/>
              <a:ea typeface="Franklin Gothic"/>
              <a:cs typeface="Franklin Gothic"/>
              <a:sym typeface="Franklin Gothic"/>
            </a:endParaRPr>
          </a:p>
          <a:p>
            <a:pPr marL="457200" lvl="0" indent="-317500" algn="l" rtl="0">
              <a:spcBef>
                <a:spcPts val="0"/>
              </a:spcBef>
              <a:spcAft>
                <a:spcPts val="0"/>
              </a:spcAft>
              <a:buClr>
                <a:schemeClr val="dk1"/>
              </a:buClr>
              <a:buSzPts val="1400"/>
              <a:buFont typeface="Franklin Gothic"/>
              <a:buChar char="●"/>
            </a:pPr>
            <a:r>
              <a:rPr lang="en">
                <a:solidFill>
                  <a:schemeClr val="dk1"/>
                </a:solidFill>
                <a:latin typeface="Franklin Gothic"/>
                <a:ea typeface="Franklin Gothic"/>
                <a:cs typeface="Franklin Gothic"/>
                <a:sym typeface="Franklin Gothic"/>
              </a:rPr>
              <a:t>Optimized to predict only on significant features to </a:t>
            </a:r>
            <a:r>
              <a:rPr lang="en" b="1">
                <a:solidFill>
                  <a:schemeClr val="dk1"/>
                </a:solidFill>
                <a:latin typeface="Franklin Gothic"/>
                <a:ea typeface="Franklin Gothic"/>
                <a:cs typeface="Franklin Gothic"/>
                <a:sym typeface="Franklin Gothic"/>
              </a:rPr>
              <a:t>prevent overfitting</a:t>
            </a:r>
            <a:endParaRPr sz="700" b="1">
              <a:latin typeface="Franklin Gothic"/>
              <a:ea typeface="Franklin Gothic"/>
              <a:cs typeface="Franklin Gothic"/>
              <a:sym typeface="Franklin Gothic"/>
            </a:endParaRPr>
          </a:p>
        </p:txBody>
      </p:sp>
      <p:sp>
        <p:nvSpPr>
          <p:cNvPr id="23" name="Google Shape;181;p17">
            <a:extLst>
              <a:ext uri="{FF2B5EF4-FFF2-40B4-BE49-F238E27FC236}">
                <a16:creationId xmlns:a16="http://schemas.microsoft.com/office/drawing/2014/main" id="{A433D1FC-851C-0848-80FF-E0F55B09CF3D}"/>
              </a:ext>
            </a:extLst>
          </p:cNvPr>
          <p:cNvSpPr txBox="1"/>
          <p:nvPr/>
        </p:nvSpPr>
        <p:spPr>
          <a:xfrm>
            <a:off x="46174" y="150652"/>
            <a:ext cx="8183425" cy="72869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b="1">
                <a:solidFill>
                  <a:srgbClr val="FFFFFF"/>
                </a:solidFill>
                <a:latin typeface="Work Sans"/>
                <a:ea typeface="Work Sans"/>
                <a:cs typeface="Work Sans"/>
                <a:sym typeface="Work Sans"/>
              </a:rPr>
              <a:t>ASSUMPTIONS</a:t>
            </a:r>
            <a:endParaRPr sz="3500" b="1">
              <a:solidFill>
                <a:srgbClr val="FFFFFF"/>
              </a:solidFill>
              <a:latin typeface="Work Sans"/>
              <a:ea typeface="Work Sans"/>
              <a:cs typeface="Work Sans"/>
              <a:sym typeface="Work Sans"/>
            </a:endParaRPr>
          </a:p>
        </p:txBody>
      </p:sp>
      <p:pic>
        <p:nvPicPr>
          <p:cNvPr id="24" name="Picture 2" descr="Tesla logo and symbol, meaning, history, PNG">
            <a:extLst>
              <a:ext uri="{FF2B5EF4-FFF2-40B4-BE49-F238E27FC236}">
                <a16:creationId xmlns:a16="http://schemas.microsoft.com/office/drawing/2014/main" id="{1F642A20-88D3-A74E-B44C-37EE89893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165;p17">
            <a:extLst>
              <a:ext uri="{FF2B5EF4-FFF2-40B4-BE49-F238E27FC236}">
                <a16:creationId xmlns:a16="http://schemas.microsoft.com/office/drawing/2014/main" id="{9D1D87BD-5392-A146-9F6D-AC30D94B3198}"/>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7;p14">
            <a:extLst>
              <a:ext uri="{FF2B5EF4-FFF2-40B4-BE49-F238E27FC236}">
                <a16:creationId xmlns:a16="http://schemas.microsoft.com/office/drawing/2014/main" id="{7885CC78-EBC8-1548-9B91-257F9A34DAA7}"/>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7;p13">
            <a:extLst>
              <a:ext uri="{FF2B5EF4-FFF2-40B4-BE49-F238E27FC236}">
                <a16:creationId xmlns:a16="http://schemas.microsoft.com/office/drawing/2014/main" id="{A927740E-BBE9-C54D-8CEA-25F3633DA0B1}"/>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1;p13">
            <a:extLst>
              <a:ext uri="{FF2B5EF4-FFF2-40B4-BE49-F238E27FC236}">
                <a16:creationId xmlns:a16="http://schemas.microsoft.com/office/drawing/2014/main" id="{01034B4A-6ACB-E645-B124-AA923653C335}"/>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2;p13">
            <a:extLst>
              <a:ext uri="{FF2B5EF4-FFF2-40B4-BE49-F238E27FC236}">
                <a16:creationId xmlns:a16="http://schemas.microsoft.com/office/drawing/2014/main" id="{3E97ED0E-D53D-E74C-85F9-20535FB1B311}"/>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30" name="Google Shape;68;p13">
            <a:extLst>
              <a:ext uri="{FF2B5EF4-FFF2-40B4-BE49-F238E27FC236}">
                <a16:creationId xmlns:a16="http://schemas.microsoft.com/office/drawing/2014/main" id="{8FAF0B2C-7037-0E4D-AEB7-8558A678C399}"/>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9;p13">
            <a:extLst>
              <a:ext uri="{FF2B5EF4-FFF2-40B4-BE49-F238E27FC236}">
                <a16:creationId xmlns:a16="http://schemas.microsoft.com/office/drawing/2014/main" id="{99D67F12-ECF6-E14C-B52D-66CA40540E38}"/>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32" name="Google Shape;70;p13">
            <a:extLst>
              <a:ext uri="{FF2B5EF4-FFF2-40B4-BE49-F238E27FC236}">
                <a16:creationId xmlns:a16="http://schemas.microsoft.com/office/drawing/2014/main" id="{B1EE3A41-B1E0-C142-AC12-74E8C30093A3}"/>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33" name="Google Shape;71;p13">
            <a:extLst>
              <a:ext uri="{FF2B5EF4-FFF2-40B4-BE49-F238E27FC236}">
                <a16:creationId xmlns:a16="http://schemas.microsoft.com/office/drawing/2014/main" id="{BB1880B8-5FBC-994D-80F0-CF2596ABE7A0}"/>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34" name="Google Shape;72;p13">
            <a:extLst>
              <a:ext uri="{FF2B5EF4-FFF2-40B4-BE49-F238E27FC236}">
                <a16:creationId xmlns:a16="http://schemas.microsoft.com/office/drawing/2014/main" id="{688987A6-47CC-9243-B653-E3A77665A6E0}"/>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35" name="Google Shape;60;p13">
            <a:extLst>
              <a:ext uri="{FF2B5EF4-FFF2-40B4-BE49-F238E27FC236}">
                <a16:creationId xmlns:a16="http://schemas.microsoft.com/office/drawing/2014/main" id="{B8563D90-A807-9246-A66F-A2E16F1C1E75}"/>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8;p13">
            <a:extLst>
              <a:ext uri="{FF2B5EF4-FFF2-40B4-BE49-F238E27FC236}">
                <a16:creationId xmlns:a16="http://schemas.microsoft.com/office/drawing/2014/main" id="{425260AD-D77D-4840-9250-B676F2272670}"/>
              </a:ext>
            </a:extLst>
          </p:cNvPr>
          <p:cNvSpPr/>
          <p:nvPr/>
        </p:nvSpPr>
        <p:spPr>
          <a:xfrm>
            <a:off x="7202090" y="4521196"/>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2;p13">
            <a:extLst>
              <a:ext uri="{FF2B5EF4-FFF2-40B4-BE49-F238E27FC236}">
                <a16:creationId xmlns:a16="http://schemas.microsoft.com/office/drawing/2014/main" id="{BE22FE70-FFE7-5047-BD01-709C0352B2DA}"/>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38" name="Google Shape;67;p13">
            <a:extLst>
              <a:ext uri="{FF2B5EF4-FFF2-40B4-BE49-F238E27FC236}">
                <a16:creationId xmlns:a16="http://schemas.microsoft.com/office/drawing/2014/main" id="{C6701BDB-B932-1C44-A054-1D55A16B7F53}"/>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latin typeface="Franklin Gothic"/>
                <a:ea typeface="Franklin Gothic"/>
                <a:cs typeface="Franklin Gothic"/>
                <a:sym typeface="Franklin Gothic"/>
              </a:rPr>
              <a:t>QING QING</a:t>
            </a:r>
            <a:endParaRPr sz="1200" b="1" dirty="0">
              <a:latin typeface="Franklin Gothic"/>
              <a:ea typeface="Franklin Gothic"/>
              <a:cs typeface="Franklin Gothic"/>
              <a:sym typeface="Franklin Gothic"/>
            </a:endParaRPr>
          </a:p>
        </p:txBody>
      </p:sp>
    </p:spTree>
    <p:extLst>
      <p:ext uri="{BB962C8B-B14F-4D97-AF65-F5344CB8AC3E}">
        <p14:creationId xmlns:p14="http://schemas.microsoft.com/office/powerpoint/2010/main" val="1530155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9" name="Google Shape;1119;p54"/>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1120" name="Google Shape;1120;p54"/>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4"/>
          <p:cNvSpPr/>
          <p:nvPr/>
        </p:nvSpPr>
        <p:spPr>
          <a:xfrm>
            <a:off x="1964600" y="1064384"/>
            <a:ext cx="6804900" cy="640418"/>
          </a:xfrm>
          <a:prstGeom prst="rect">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514350" lvl="0" indent="-260350" algn="l" rtl="0">
              <a:spcBef>
                <a:spcPts val="0"/>
              </a:spcBef>
              <a:spcAft>
                <a:spcPts val="0"/>
              </a:spcAft>
              <a:buClr>
                <a:schemeClr val="dk1"/>
              </a:buClr>
              <a:buSzPts val="1400"/>
              <a:buFont typeface="Franklin Gothic"/>
              <a:buChar char="●"/>
            </a:pPr>
            <a:r>
              <a:rPr lang="en-US">
                <a:solidFill>
                  <a:schemeClr val="dk1"/>
                </a:solidFill>
                <a:latin typeface="Franklin Gothic"/>
                <a:ea typeface="Franklin Gothic"/>
                <a:cs typeface="Franklin Gothic"/>
                <a:sym typeface="Franklin Gothic"/>
              </a:rPr>
              <a:t>Year-on-year revenue growth</a:t>
            </a:r>
            <a:endParaRPr lang="en-US" sz="700">
              <a:solidFill>
                <a:schemeClr val="dk1"/>
              </a:solidFill>
              <a:latin typeface="Franklin Gothic"/>
              <a:ea typeface="Franklin Gothic"/>
              <a:cs typeface="Franklin Gothic"/>
              <a:sym typeface="Franklin Gothic"/>
            </a:endParaRPr>
          </a:p>
          <a:p>
            <a:pPr marL="514350" lvl="0" indent="-260350" algn="l" rtl="0">
              <a:spcBef>
                <a:spcPts val="0"/>
              </a:spcBef>
              <a:spcAft>
                <a:spcPts val="0"/>
              </a:spcAft>
              <a:buClr>
                <a:schemeClr val="dk1"/>
              </a:buClr>
              <a:buSzPts val="1400"/>
              <a:buFont typeface="Franklin Gothic"/>
              <a:buChar char="●"/>
            </a:pPr>
            <a:r>
              <a:rPr lang="en-US">
                <a:solidFill>
                  <a:schemeClr val="dk1"/>
                </a:solidFill>
                <a:latin typeface="Franklin Gothic"/>
                <a:ea typeface="Franklin Gothic"/>
                <a:cs typeface="Franklin Gothic"/>
                <a:sym typeface="Franklin Gothic"/>
              </a:rPr>
              <a:t>Strong share price performance</a:t>
            </a:r>
          </a:p>
        </p:txBody>
      </p:sp>
      <p:sp>
        <p:nvSpPr>
          <p:cNvPr id="1129" name="Google Shape;1129;p54"/>
          <p:cNvSpPr/>
          <p:nvPr/>
        </p:nvSpPr>
        <p:spPr>
          <a:xfrm>
            <a:off x="244714" y="835894"/>
            <a:ext cx="1907700" cy="1006774"/>
          </a:xfrm>
          <a:prstGeom prst="roundRect">
            <a:avLst>
              <a:gd name="adj" fmla="val 16667"/>
            </a:avLst>
          </a:prstGeom>
          <a:solidFill>
            <a:srgbClr val="98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Franklin Gothic"/>
                <a:ea typeface="Franklin Gothic"/>
                <a:cs typeface="Franklin Gothic"/>
                <a:sym typeface="Franklin Gothic"/>
              </a:rPr>
              <a:t>FINANCIALS</a:t>
            </a:r>
            <a:endParaRPr b="1">
              <a:solidFill>
                <a:srgbClr val="FFFFFF"/>
              </a:solidFill>
              <a:latin typeface="Franklin Gothic"/>
              <a:ea typeface="Franklin Gothic"/>
              <a:cs typeface="Franklin Gothic"/>
              <a:sym typeface="Franklin Gothic"/>
            </a:endParaRPr>
          </a:p>
        </p:txBody>
      </p:sp>
      <p:sp>
        <p:nvSpPr>
          <p:cNvPr id="1130" name="Google Shape;1130;p54"/>
          <p:cNvSpPr/>
          <p:nvPr/>
        </p:nvSpPr>
        <p:spPr>
          <a:xfrm>
            <a:off x="1966714" y="2037618"/>
            <a:ext cx="6804900" cy="997200"/>
          </a:xfrm>
          <a:prstGeom prst="rect">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514350" lvl="0" indent="-260350" algn="l" rtl="0">
              <a:spcBef>
                <a:spcPts val="0"/>
              </a:spcBef>
              <a:spcAft>
                <a:spcPts val="0"/>
              </a:spcAft>
              <a:buClr>
                <a:schemeClr val="dk1"/>
              </a:buClr>
              <a:buSzPts val="1400"/>
              <a:buFont typeface="Franklin Gothic"/>
              <a:buChar char="●"/>
            </a:pPr>
            <a:r>
              <a:rPr lang="en-US">
                <a:solidFill>
                  <a:schemeClr val="dk1"/>
                </a:solidFill>
                <a:latin typeface="Franklin Gothic"/>
                <a:ea typeface="Franklin Gothic"/>
                <a:cs typeface="Franklin Gothic"/>
                <a:sym typeface="Franklin Gothic"/>
              </a:rPr>
              <a:t>Analysis of online reviews </a:t>
            </a:r>
          </a:p>
          <a:p>
            <a:pPr marL="514350" lvl="0" indent="-260350" algn="l" rtl="0">
              <a:spcBef>
                <a:spcPts val="0"/>
              </a:spcBef>
              <a:spcAft>
                <a:spcPts val="0"/>
              </a:spcAft>
              <a:buClr>
                <a:schemeClr val="dk1"/>
              </a:buClr>
              <a:buSzPts val="1400"/>
              <a:buFont typeface="Franklin Gothic"/>
              <a:buChar char="●"/>
            </a:pPr>
            <a:r>
              <a:rPr lang="en-US">
                <a:solidFill>
                  <a:schemeClr val="dk1"/>
                </a:solidFill>
                <a:latin typeface="Franklin Gothic"/>
                <a:ea typeface="Franklin Gothic"/>
                <a:cs typeface="Franklin Gothic"/>
                <a:sym typeface="Franklin Gothic"/>
              </a:rPr>
              <a:t>Market sentiment based on text mining as proxy</a:t>
            </a:r>
            <a:endParaRPr>
              <a:solidFill>
                <a:schemeClr val="dk1"/>
              </a:solidFill>
              <a:latin typeface="Franklin Gothic"/>
              <a:ea typeface="Franklin Gothic"/>
              <a:cs typeface="Franklin Gothic"/>
              <a:sym typeface="Franklin Gothic"/>
            </a:endParaRPr>
          </a:p>
        </p:txBody>
      </p:sp>
      <p:sp>
        <p:nvSpPr>
          <p:cNvPr id="1131" name="Google Shape;1131;p54"/>
          <p:cNvSpPr/>
          <p:nvPr/>
        </p:nvSpPr>
        <p:spPr>
          <a:xfrm>
            <a:off x="244714" y="1929793"/>
            <a:ext cx="1872600" cy="1234500"/>
          </a:xfrm>
          <a:prstGeom prst="roundRect">
            <a:avLst>
              <a:gd name="adj" fmla="val 16667"/>
            </a:avLst>
          </a:prstGeom>
          <a:solidFill>
            <a:srgbClr val="B45F06"/>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rgbClr val="FFFFFF"/>
                </a:solidFill>
                <a:latin typeface="Franklin Gothic"/>
                <a:ea typeface="Franklin Gothic"/>
                <a:cs typeface="Franklin Gothic"/>
                <a:sym typeface="Franklin Gothic"/>
              </a:rPr>
              <a:t>CUSTOMER SATISFACTION</a:t>
            </a:r>
            <a:endParaRPr b="1">
              <a:solidFill>
                <a:srgbClr val="FFFFFF"/>
              </a:solidFill>
              <a:latin typeface="Franklin Gothic"/>
              <a:ea typeface="Franklin Gothic"/>
              <a:cs typeface="Franklin Gothic"/>
              <a:sym typeface="Franklin Gothic"/>
            </a:endParaRPr>
          </a:p>
        </p:txBody>
      </p:sp>
      <p:sp>
        <p:nvSpPr>
          <p:cNvPr id="1132" name="Google Shape;1132;p54"/>
          <p:cNvSpPr/>
          <p:nvPr/>
        </p:nvSpPr>
        <p:spPr>
          <a:xfrm>
            <a:off x="1966714" y="3310406"/>
            <a:ext cx="6804900" cy="997200"/>
          </a:xfrm>
          <a:prstGeom prst="rect">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514350" lvl="0" indent="-260350" algn="l" rtl="0">
              <a:spcBef>
                <a:spcPts val="0"/>
              </a:spcBef>
              <a:spcAft>
                <a:spcPts val="0"/>
              </a:spcAft>
              <a:buClr>
                <a:schemeClr val="dk1"/>
              </a:buClr>
              <a:buSzPts val="1400"/>
              <a:buFont typeface="Franklin Gothic"/>
              <a:buChar char="●"/>
            </a:pPr>
            <a:r>
              <a:rPr lang="en-US" dirty="0">
                <a:solidFill>
                  <a:schemeClr val="dk1"/>
                </a:solidFill>
                <a:latin typeface="Franklin Gothic"/>
                <a:ea typeface="Franklin Gothic"/>
                <a:cs typeface="Franklin Gothic"/>
                <a:sym typeface="Franklin Gothic"/>
              </a:rPr>
              <a:t>Tangible ESG targets (E.g. Carbon emission saved; deaths saved)</a:t>
            </a:r>
          </a:p>
          <a:p>
            <a:pPr marL="514350" lvl="0" indent="-260350" algn="l" rtl="0">
              <a:spcBef>
                <a:spcPts val="0"/>
              </a:spcBef>
              <a:spcAft>
                <a:spcPts val="0"/>
              </a:spcAft>
              <a:buClr>
                <a:schemeClr val="dk1"/>
              </a:buClr>
              <a:buSzPts val="1400"/>
              <a:buFont typeface="Franklin Gothic"/>
              <a:buChar char="●"/>
            </a:pPr>
            <a:r>
              <a:rPr lang="en-US" dirty="0">
                <a:solidFill>
                  <a:schemeClr val="dk1"/>
                </a:solidFill>
                <a:latin typeface="Franklin Gothic"/>
                <a:ea typeface="Franklin Gothic"/>
                <a:cs typeface="Franklin Gothic"/>
                <a:sym typeface="Franklin Gothic"/>
              </a:rPr>
              <a:t>Obtain awards and certifications to enhance reputation</a:t>
            </a:r>
          </a:p>
        </p:txBody>
      </p:sp>
      <p:sp>
        <p:nvSpPr>
          <p:cNvPr id="1133" name="Google Shape;1133;p54"/>
          <p:cNvSpPr/>
          <p:nvPr/>
        </p:nvSpPr>
        <p:spPr>
          <a:xfrm>
            <a:off x="244714" y="3251420"/>
            <a:ext cx="1872600" cy="1105500"/>
          </a:xfrm>
          <a:prstGeom prst="roundRect">
            <a:avLst>
              <a:gd name="adj" fmla="val 16667"/>
            </a:avLst>
          </a:prstGeom>
          <a:solidFill>
            <a:srgbClr val="741B47"/>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Franklin Gothic"/>
                <a:ea typeface="Franklin Gothic"/>
                <a:cs typeface="Franklin Gothic"/>
                <a:sym typeface="Franklin Gothic"/>
              </a:rPr>
              <a:t>ESG MEASURES</a:t>
            </a:r>
            <a:endParaRPr b="1">
              <a:solidFill>
                <a:srgbClr val="FFFFFF"/>
              </a:solidFill>
              <a:latin typeface="Franklin Gothic"/>
              <a:ea typeface="Franklin Gothic"/>
              <a:cs typeface="Franklin Gothic"/>
              <a:sym typeface="Franklin Gothic"/>
            </a:endParaRPr>
          </a:p>
        </p:txBody>
      </p:sp>
      <p:sp>
        <p:nvSpPr>
          <p:cNvPr id="25" name="Google Shape;181;p17">
            <a:extLst>
              <a:ext uri="{FF2B5EF4-FFF2-40B4-BE49-F238E27FC236}">
                <a16:creationId xmlns:a16="http://schemas.microsoft.com/office/drawing/2014/main" id="{2F0E8D3F-5836-AD48-BB11-31A0C40E7944}"/>
              </a:ext>
            </a:extLst>
          </p:cNvPr>
          <p:cNvSpPr txBox="1"/>
          <p:nvPr/>
        </p:nvSpPr>
        <p:spPr>
          <a:xfrm>
            <a:off x="46174" y="150652"/>
            <a:ext cx="8183425" cy="72869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b="1">
                <a:solidFill>
                  <a:srgbClr val="FFFFFF"/>
                </a:solidFill>
                <a:latin typeface="Work Sans"/>
                <a:ea typeface="Work Sans"/>
                <a:cs typeface="Work Sans"/>
                <a:sym typeface="Work Sans"/>
              </a:rPr>
              <a:t>BIZ PERFORMANCE MEASURES</a:t>
            </a:r>
            <a:endParaRPr sz="3500" b="1">
              <a:solidFill>
                <a:srgbClr val="FFFFFF"/>
              </a:solidFill>
              <a:latin typeface="Work Sans"/>
              <a:ea typeface="Work Sans"/>
              <a:cs typeface="Work Sans"/>
              <a:sym typeface="Work Sans"/>
            </a:endParaRPr>
          </a:p>
        </p:txBody>
      </p:sp>
      <p:pic>
        <p:nvPicPr>
          <p:cNvPr id="26" name="Picture 2" descr="Tesla logo and symbol, meaning, history, PNG">
            <a:extLst>
              <a:ext uri="{FF2B5EF4-FFF2-40B4-BE49-F238E27FC236}">
                <a16:creationId xmlns:a16="http://schemas.microsoft.com/office/drawing/2014/main" id="{E9839C79-F801-5043-BAB4-467DC1A74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40" name="Google Shape;165;p17">
            <a:extLst>
              <a:ext uri="{FF2B5EF4-FFF2-40B4-BE49-F238E27FC236}">
                <a16:creationId xmlns:a16="http://schemas.microsoft.com/office/drawing/2014/main" id="{C079ACC8-D495-EE41-9005-9069A3B61995}"/>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7;p14">
            <a:extLst>
              <a:ext uri="{FF2B5EF4-FFF2-40B4-BE49-F238E27FC236}">
                <a16:creationId xmlns:a16="http://schemas.microsoft.com/office/drawing/2014/main" id="{D4638942-A62D-734D-A657-569D30D14C1E}"/>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7;p13">
            <a:extLst>
              <a:ext uri="{FF2B5EF4-FFF2-40B4-BE49-F238E27FC236}">
                <a16:creationId xmlns:a16="http://schemas.microsoft.com/office/drawing/2014/main" id="{7ABD898B-05C4-F24E-9231-00502E773DA7}"/>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1;p13">
            <a:extLst>
              <a:ext uri="{FF2B5EF4-FFF2-40B4-BE49-F238E27FC236}">
                <a16:creationId xmlns:a16="http://schemas.microsoft.com/office/drawing/2014/main" id="{AFF69259-F917-6347-91C6-6814B2B30D72}"/>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2;p13">
            <a:extLst>
              <a:ext uri="{FF2B5EF4-FFF2-40B4-BE49-F238E27FC236}">
                <a16:creationId xmlns:a16="http://schemas.microsoft.com/office/drawing/2014/main" id="{9B2A466E-1FD5-1C48-8841-FF85C064E25F}"/>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45" name="Google Shape;68;p13">
            <a:extLst>
              <a:ext uri="{FF2B5EF4-FFF2-40B4-BE49-F238E27FC236}">
                <a16:creationId xmlns:a16="http://schemas.microsoft.com/office/drawing/2014/main" id="{6B2BCCE9-69ED-AD48-8F14-83EBB6FD59E5}"/>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9;p13">
            <a:extLst>
              <a:ext uri="{FF2B5EF4-FFF2-40B4-BE49-F238E27FC236}">
                <a16:creationId xmlns:a16="http://schemas.microsoft.com/office/drawing/2014/main" id="{003A1BBD-2615-CA41-A647-D222AC2C6F63}"/>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47" name="Google Shape;70;p13">
            <a:extLst>
              <a:ext uri="{FF2B5EF4-FFF2-40B4-BE49-F238E27FC236}">
                <a16:creationId xmlns:a16="http://schemas.microsoft.com/office/drawing/2014/main" id="{F621D178-76D6-8D4C-B0BD-59B3D4C00A6F}"/>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48" name="Google Shape;71;p13">
            <a:extLst>
              <a:ext uri="{FF2B5EF4-FFF2-40B4-BE49-F238E27FC236}">
                <a16:creationId xmlns:a16="http://schemas.microsoft.com/office/drawing/2014/main" id="{36D4FA2D-AB62-6041-8199-72036C21AD5D}"/>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49" name="Google Shape;72;p13">
            <a:extLst>
              <a:ext uri="{FF2B5EF4-FFF2-40B4-BE49-F238E27FC236}">
                <a16:creationId xmlns:a16="http://schemas.microsoft.com/office/drawing/2014/main" id="{8F718649-53BD-1645-B9D6-5E7DF1BB9AE3}"/>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50" name="Google Shape;60;p13">
            <a:extLst>
              <a:ext uri="{FF2B5EF4-FFF2-40B4-BE49-F238E27FC236}">
                <a16:creationId xmlns:a16="http://schemas.microsoft.com/office/drawing/2014/main" id="{E041A4DA-62C7-384C-9105-5D4ADFE9F9FE}"/>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8;p13">
            <a:extLst>
              <a:ext uri="{FF2B5EF4-FFF2-40B4-BE49-F238E27FC236}">
                <a16:creationId xmlns:a16="http://schemas.microsoft.com/office/drawing/2014/main" id="{165D47F8-3EAA-9847-B9A0-09CB2258178A}"/>
              </a:ext>
            </a:extLst>
          </p:cNvPr>
          <p:cNvSpPr/>
          <p:nvPr/>
        </p:nvSpPr>
        <p:spPr>
          <a:xfrm>
            <a:off x="7202090" y="4521196"/>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2;p13">
            <a:extLst>
              <a:ext uri="{FF2B5EF4-FFF2-40B4-BE49-F238E27FC236}">
                <a16:creationId xmlns:a16="http://schemas.microsoft.com/office/drawing/2014/main" id="{BFA743BD-FBD9-6249-B8F7-500C1E16FA31}"/>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53" name="Google Shape;67;p13">
            <a:extLst>
              <a:ext uri="{FF2B5EF4-FFF2-40B4-BE49-F238E27FC236}">
                <a16:creationId xmlns:a16="http://schemas.microsoft.com/office/drawing/2014/main" id="{22B8E400-EEA9-024D-A208-14E1EC723292}"/>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latin typeface="Franklin Gothic"/>
                <a:ea typeface="Franklin Gothic"/>
                <a:cs typeface="Franklin Gothic"/>
                <a:sym typeface="Franklin Gothic"/>
              </a:rPr>
              <a:t>QING QING</a:t>
            </a:r>
            <a:endParaRPr sz="1200" b="1" dirty="0">
              <a:latin typeface="Franklin Gothic"/>
              <a:ea typeface="Franklin Gothic"/>
              <a:cs typeface="Franklin Gothic"/>
              <a:sym typeface="Franklin Gothic"/>
            </a:endParaRPr>
          </a:p>
        </p:txBody>
      </p:sp>
    </p:spTree>
    <p:extLst>
      <p:ext uri="{BB962C8B-B14F-4D97-AF65-F5344CB8AC3E}">
        <p14:creationId xmlns:p14="http://schemas.microsoft.com/office/powerpoint/2010/main" val="1230127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9" name="Google Shape;1119;p54"/>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1120" name="Google Shape;1120;p54"/>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4"/>
          <p:cNvSpPr/>
          <p:nvPr/>
        </p:nvSpPr>
        <p:spPr>
          <a:xfrm>
            <a:off x="1966714" y="1054848"/>
            <a:ext cx="6804900" cy="663637"/>
          </a:xfrm>
          <a:prstGeom prst="rect">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514350" lvl="0" indent="-260350" algn="l" rtl="0">
              <a:spcBef>
                <a:spcPts val="0"/>
              </a:spcBef>
              <a:spcAft>
                <a:spcPts val="0"/>
              </a:spcAft>
              <a:buClr>
                <a:schemeClr val="dk1"/>
              </a:buClr>
              <a:buSzPts val="1400"/>
              <a:buFont typeface="Franklin Gothic"/>
              <a:buChar char="●"/>
            </a:pPr>
            <a:r>
              <a:rPr lang="en">
                <a:solidFill>
                  <a:schemeClr val="dk1"/>
                </a:solidFill>
                <a:latin typeface="Franklin Gothic"/>
                <a:ea typeface="Franklin Gothic"/>
                <a:cs typeface="Franklin Gothic"/>
                <a:sym typeface="Franklin Gothic"/>
              </a:rPr>
              <a:t>Capability to tie in </a:t>
            </a:r>
            <a:r>
              <a:rPr lang="en" b="1">
                <a:solidFill>
                  <a:schemeClr val="dk1"/>
                </a:solidFill>
                <a:latin typeface="Franklin Gothic"/>
                <a:ea typeface="Franklin Gothic"/>
                <a:cs typeface="Franklin Gothic"/>
                <a:sym typeface="Franklin Gothic"/>
              </a:rPr>
              <a:t>any form of data</a:t>
            </a:r>
            <a:endParaRPr b="1">
              <a:solidFill>
                <a:schemeClr val="dk1"/>
              </a:solidFill>
              <a:latin typeface="Franklin Gothic"/>
              <a:ea typeface="Franklin Gothic"/>
              <a:cs typeface="Franklin Gothic"/>
              <a:sym typeface="Franklin Gothic"/>
            </a:endParaRPr>
          </a:p>
          <a:p>
            <a:pPr marL="514350" lvl="0" indent="-260350" algn="l" rtl="0">
              <a:spcBef>
                <a:spcPts val="0"/>
              </a:spcBef>
              <a:spcAft>
                <a:spcPts val="0"/>
              </a:spcAft>
              <a:buClr>
                <a:schemeClr val="dk1"/>
              </a:buClr>
              <a:buSzPts val="1400"/>
              <a:buFont typeface="Franklin Gothic"/>
              <a:buChar char="●"/>
            </a:pPr>
            <a:r>
              <a:rPr lang="en">
                <a:solidFill>
                  <a:schemeClr val="dk1"/>
                </a:solidFill>
                <a:latin typeface="Franklin Gothic"/>
                <a:ea typeface="Franklin Gothic"/>
                <a:cs typeface="Franklin Gothic"/>
                <a:sym typeface="Franklin Gothic"/>
              </a:rPr>
              <a:t>Derive </a:t>
            </a:r>
            <a:r>
              <a:rPr lang="en" b="1">
                <a:solidFill>
                  <a:schemeClr val="dk1"/>
                </a:solidFill>
                <a:latin typeface="Franklin Gothic"/>
                <a:ea typeface="Franklin Gothic"/>
                <a:cs typeface="Franklin Gothic"/>
                <a:sym typeface="Franklin Gothic"/>
              </a:rPr>
              <a:t>new insights and relationships </a:t>
            </a:r>
            <a:r>
              <a:rPr lang="en">
                <a:solidFill>
                  <a:schemeClr val="dk1"/>
                </a:solidFill>
                <a:latin typeface="Franklin Gothic"/>
                <a:ea typeface="Franklin Gothic"/>
                <a:cs typeface="Franklin Gothic"/>
                <a:sym typeface="Franklin Gothic"/>
              </a:rPr>
              <a:t>which would not have been found manually</a:t>
            </a:r>
            <a:endParaRPr sz="700">
              <a:latin typeface="Franklin Gothic"/>
              <a:ea typeface="Franklin Gothic"/>
              <a:cs typeface="Franklin Gothic"/>
              <a:sym typeface="Franklin Gothic"/>
            </a:endParaRPr>
          </a:p>
        </p:txBody>
      </p:sp>
      <p:sp>
        <p:nvSpPr>
          <p:cNvPr id="1129" name="Google Shape;1129;p54"/>
          <p:cNvSpPr/>
          <p:nvPr/>
        </p:nvSpPr>
        <p:spPr>
          <a:xfrm>
            <a:off x="278014" y="845468"/>
            <a:ext cx="1874400" cy="997200"/>
          </a:xfrm>
          <a:prstGeom prst="roundRect">
            <a:avLst>
              <a:gd name="adj" fmla="val 16667"/>
            </a:avLst>
          </a:prstGeom>
          <a:solidFill>
            <a:srgbClr val="98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Franklin Gothic"/>
                <a:ea typeface="Franklin Gothic"/>
                <a:cs typeface="Franklin Gothic"/>
                <a:sym typeface="Franklin Gothic"/>
              </a:rPr>
              <a:t>ROBUST</a:t>
            </a:r>
            <a:endParaRPr b="1">
              <a:solidFill>
                <a:srgbClr val="FFFFFF"/>
              </a:solidFill>
              <a:latin typeface="Franklin Gothic"/>
              <a:ea typeface="Franklin Gothic"/>
              <a:cs typeface="Franklin Gothic"/>
              <a:sym typeface="Franklin Gothic"/>
            </a:endParaRPr>
          </a:p>
        </p:txBody>
      </p:sp>
      <p:sp>
        <p:nvSpPr>
          <p:cNvPr id="1130" name="Google Shape;1130;p54"/>
          <p:cNvSpPr/>
          <p:nvPr/>
        </p:nvSpPr>
        <p:spPr>
          <a:xfrm>
            <a:off x="1966714" y="2037618"/>
            <a:ext cx="6804900" cy="997200"/>
          </a:xfrm>
          <a:prstGeom prst="rect">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514350" lvl="0" indent="-260350" algn="l" rtl="0">
              <a:spcBef>
                <a:spcPts val="0"/>
              </a:spcBef>
              <a:spcAft>
                <a:spcPts val="0"/>
              </a:spcAft>
              <a:buClr>
                <a:schemeClr val="dk1"/>
              </a:buClr>
              <a:buSzPts val="1400"/>
              <a:buFont typeface="Franklin Gothic"/>
              <a:buChar char="●"/>
            </a:pPr>
            <a:r>
              <a:rPr lang="en" dirty="0">
                <a:solidFill>
                  <a:schemeClr val="dk1"/>
                </a:solidFill>
                <a:latin typeface="Franklin Gothic"/>
                <a:ea typeface="Franklin Gothic"/>
                <a:cs typeface="Franklin Gothic"/>
                <a:sym typeface="Franklin Gothic"/>
              </a:rPr>
              <a:t>Data agnostic</a:t>
            </a:r>
            <a:endParaRPr dirty="0">
              <a:solidFill>
                <a:schemeClr val="dk1"/>
              </a:solidFill>
              <a:latin typeface="Franklin Gothic"/>
              <a:ea typeface="Franklin Gothic"/>
              <a:cs typeface="Franklin Gothic"/>
              <a:sym typeface="Franklin Gothic"/>
            </a:endParaRPr>
          </a:p>
          <a:p>
            <a:pPr marL="514350" lvl="0" indent="-260350" algn="l" rtl="0">
              <a:spcBef>
                <a:spcPts val="0"/>
              </a:spcBef>
              <a:spcAft>
                <a:spcPts val="0"/>
              </a:spcAft>
              <a:buClr>
                <a:schemeClr val="dk1"/>
              </a:buClr>
              <a:buSzPts val="1400"/>
              <a:buFont typeface="Franklin Gothic"/>
              <a:buChar char="●"/>
            </a:pPr>
            <a:r>
              <a:rPr lang="en" dirty="0">
                <a:solidFill>
                  <a:schemeClr val="dk1"/>
                </a:solidFill>
                <a:latin typeface="Franklin Gothic"/>
                <a:ea typeface="Franklin Gothic"/>
                <a:cs typeface="Franklin Gothic"/>
                <a:sym typeface="Franklin Gothic"/>
              </a:rPr>
              <a:t>Ease of future integration with stream processing</a:t>
            </a:r>
            <a:endParaRPr dirty="0">
              <a:solidFill>
                <a:schemeClr val="dk1"/>
              </a:solidFill>
              <a:latin typeface="Franklin Gothic"/>
              <a:ea typeface="Franklin Gothic"/>
              <a:cs typeface="Franklin Gothic"/>
              <a:sym typeface="Franklin Gothic"/>
            </a:endParaRPr>
          </a:p>
        </p:txBody>
      </p:sp>
      <p:sp>
        <p:nvSpPr>
          <p:cNvPr id="1131" name="Google Shape;1131;p54"/>
          <p:cNvSpPr/>
          <p:nvPr/>
        </p:nvSpPr>
        <p:spPr>
          <a:xfrm>
            <a:off x="244714" y="1929793"/>
            <a:ext cx="1872600" cy="1234500"/>
          </a:xfrm>
          <a:prstGeom prst="roundRect">
            <a:avLst>
              <a:gd name="adj" fmla="val 16667"/>
            </a:avLst>
          </a:prstGeom>
          <a:solidFill>
            <a:srgbClr val="B45F06"/>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rgbClr val="FFFFFF"/>
                </a:solidFill>
                <a:latin typeface="Franklin Gothic"/>
                <a:ea typeface="Franklin Gothic"/>
                <a:cs typeface="Franklin Gothic"/>
                <a:sym typeface="Franklin Gothic"/>
              </a:rPr>
              <a:t>EASY TO INTEGRATE</a:t>
            </a:r>
            <a:endParaRPr b="1">
              <a:solidFill>
                <a:srgbClr val="FFFFFF"/>
              </a:solidFill>
              <a:latin typeface="Franklin Gothic"/>
              <a:ea typeface="Franklin Gothic"/>
              <a:cs typeface="Franklin Gothic"/>
              <a:sym typeface="Franklin Gothic"/>
            </a:endParaRPr>
          </a:p>
        </p:txBody>
      </p:sp>
      <p:sp>
        <p:nvSpPr>
          <p:cNvPr id="1132" name="Google Shape;1132;p54"/>
          <p:cNvSpPr/>
          <p:nvPr/>
        </p:nvSpPr>
        <p:spPr>
          <a:xfrm>
            <a:off x="1966714" y="3310406"/>
            <a:ext cx="6804900" cy="997200"/>
          </a:xfrm>
          <a:prstGeom prst="rect">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514350" lvl="0" indent="-260350" algn="l" rtl="0">
              <a:spcBef>
                <a:spcPts val="0"/>
              </a:spcBef>
              <a:spcAft>
                <a:spcPts val="0"/>
              </a:spcAft>
              <a:buClr>
                <a:schemeClr val="dk1"/>
              </a:buClr>
              <a:buSzPts val="1400"/>
              <a:buFont typeface="Franklin Gothic"/>
              <a:buChar char="●"/>
            </a:pPr>
            <a:r>
              <a:rPr lang="en-US" dirty="0">
                <a:solidFill>
                  <a:schemeClr val="dk1"/>
                </a:solidFill>
                <a:latin typeface="Franklin Gothic"/>
                <a:ea typeface="Franklin Gothic"/>
                <a:cs typeface="Franklin Gothic"/>
                <a:sym typeface="Franklin Gothic"/>
              </a:rPr>
              <a:t>SAFE-T can be used by many departments</a:t>
            </a:r>
          </a:p>
          <a:p>
            <a:pPr marL="514350" lvl="0" indent="-260350" algn="l" rtl="0">
              <a:spcBef>
                <a:spcPts val="0"/>
              </a:spcBef>
              <a:spcAft>
                <a:spcPts val="0"/>
              </a:spcAft>
              <a:buClr>
                <a:schemeClr val="dk1"/>
              </a:buClr>
              <a:buSzPts val="1400"/>
              <a:buFont typeface="Franklin Gothic"/>
              <a:buChar char="●"/>
            </a:pPr>
            <a:r>
              <a:rPr lang="en" dirty="0">
                <a:solidFill>
                  <a:schemeClr val="dk1"/>
                </a:solidFill>
                <a:latin typeface="Franklin Gothic"/>
                <a:ea typeface="Franklin Gothic"/>
                <a:cs typeface="Franklin Gothic"/>
                <a:sym typeface="Franklin Gothic"/>
              </a:rPr>
              <a:t>True capability lies in how it can further improve analysis over time</a:t>
            </a:r>
            <a:endParaRPr b="1" dirty="0">
              <a:solidFill>
                <a:schemeClr val="dk1"/>
              </a:solidFill>
              <a:latin typeface="Franklin Gothic"/>
              <a:ea typeface="Franklin Gothic"/>
              <a:cs typeface="Franklin Gothic"/>
              <a:sym typeface="Franklin Gothic"/>
            </a:endParaRPr>
          </a:p>
        </p:txBody>
      </p:sp>
      <p:sp>
        <p:nvSpPr>
          <p:cNvPr id="1133" name="Google Shape;1133;p54"/>
          <p:cNvSpPr/>
          <p:nvPr/>
        </p:nvSpPr>
        <p:spPr>
          <a:xfrm>
            <a:off x="244714" y="3251420"/>
            <a:ext cx="1872600" cy="1105500"/>
          </a:xfrm>
          <a:prstGeom prst="roundRect">
            <a:avLst>
              <a:gd name="adj" fmla="val 16667"/>
            </a:avLst>
          </a:prstGeom>
          <a:solidFill>
            <a:srgbClr val="741B47"/>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Franklin Gothic"/>
                <a:ea typeface="Franklin Gothic"/>
                <a:cs typeface="Franklin Gothic"/>
                <a:sym typeface="Franklin Gothic"/>
              </a:rPr>
              <a:t>RELIABLE</a:t>
            </a:r>
            <a:endParaRPr b="1">
              <a:solidFill>
                <a:srgbClr val="FFFFFF"/>
              </a:solidFill>
              <a:latin typeface="Franklin Gothic"/>
              <a:ea typeface="Franklin Gothic"/>
              <a:cs typeface="Franklin Gothic"/>
              <a:sym typeface="Franklin Gothic"/>
            </a:endParaRPr>
          </a:p>
        </p:txBody>
      </p:sp>
      <p:sp>
        <p:nvSpPr>
          <p:cNvPr id="25" name="Google Shape;181;p17">
            <a:extLst>
              <a:ext uri="{FF2B5EF4-FFF2-40B4-BE49-F238E27FC236}">
                <a16:creationId xmlns:a16="http://schemas.microsoft.com/office/drawing/2014/main" id="{2F0E8D3F-5836-AD48-BB11-31A0C40E7944}"/>
              </a:ext>
            </a:extLst>
          </p:cNvPr>
          <p:cNvSpPr txBox="1"/>
          <p:nvPr/>
        </p:nvSpPr>
        <p:spPr>
          <a:xfrm>
            <a:off x="46174" y="150652"/>
            <a:ext cx="8183425" cy="72869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b="1">
                <a:solidFill>
                  <a:srgbClr val="FFFFFF"/>
                </a:solidFill>
                <a:latin typeface="Work Sans"/>
                <a:ea typeface="Work Sans"/>
                <a:cs typeface="Work Sans"/>
                <a:sym typeface="Work Sans"/>
              </a:rPr>
              <a:t>SAFE-T’S EDGE</a:t>
            </a:r>
            <a:endParaRPr sz="3500" b="1">
              <a:solidFill>
                <a:srgbClr val="FFFFFF"/>
              </a:solidFill>
              <a:latin typeface="Work Sans"/>
              <a:ea typeface="Work Sans"/>
              <a:cs typeface="Work Sans"/>
              <a:sym typeface="Work Sans"/>
            </a:endParaRPr>
          </a:p>
        </p:txBody>
      </p:sp>
      <p:pic>
        <p:nvPicPr>
          <p:cNvPr id="26" name="Picture 2" descr="Tesla logo and symbol, meaning, history, PNG">
            <a:extLst>
              <a:ext uri="{FF2B5EF4-FFF2-40B4-BE49-F238E27FC236}">
                <a16:creationId xmlns:a16="http://schemas.microsoft.com/office/drawing/2014/main" id="{E9839C79-F801-5043-BAB4-467DC1A74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40" name="Google Shape;165;p17">
            <a:extLst>
              <a:ext uri="{FF2B5EF4-FFF2-40B4-BE49-F238E27FC236}">
                <a16:creationId xmlns:a16="http://schemas.microsoft.com/office/drawing/2014/main" id="{C930684D-E98B-E746-BE0E-DC63B66A4A87}"/>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7;p14">
            <a:extLst>
              <a:ext uri="{FF2B5EF4-FFF2-40B4-BE49-F238E27FC236}">
                <a16:creationId xmlns:a16="http://schemas.microsoft.com/office/drawing/2014/main" id="{74D9924E-2E7E-564E-BC15-2F50D107896A}"/>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7;p13">
            <a:extLst>
              <a:ext uri="{FF2B5EF4-FFF2-40B4-BE49-F238E27FC236}">
                <a16:creationId xmlns:a16="http://schemas.microsoft.com/office/drawing/2014/main" id="{1C776728-8C5F-6141-B2CB-6369E59F27F9}"/>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1;p13">
            <a:extLst>
              <a:ext uri="{FF2B5EF4-FFF2-40B4-BE49-F238E27FC236}">
                <a16:creationId xmlns:a16="http://schemas.microsoft.com/office/drawing/2014/main" id="{08847801-CE13-3E4D-A73C-C31511760F37}"/>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2;p13">
            <a:extLst>
              <a:ext uri="{FF2B5EF4-FFF2-40B4-BE49-F238E27FC236}">
                <a16:creationId xmlns:a16="http://schemas.microsoft.com/office/drawing/2014/main" id="{7B90CA9A-326F-A24C-B228-48544C62544D}"/>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45" name="Google Shape;68;p13">
            <a:extLst>
              <a:ext uri="{FF2B5EF4-FFF2-40B4-BE49-F238E27FC236}">
                <a16:creationId xmlns:a16="http://schemas.microsoft.com/office/drawing/2014/main" id="{C4314EB0-2243-CC4C-9A9C-3DB83BCB6208}"/>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9;p13">
            <a:extLst>
              <a:ext uri="{FF2B5EF4-FFF2-40B4-BE49-F238E27FC236}">
                <a16:creationId xmlns:a16="http://schemas.microsoft.com/office/drawing/2014/main" id="{06E7AD67-A1D4-7240-8018-AB5F61A18C3C}"/>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47" name="Google Shape;70;p13">
            <a:extLst>
              <a:ext uri="{FF2B5EF4-FFF2-40B4-BE49-F238E27FC236}">
                <a16:creationId xmlns:a16="http://schemas.microsoft.com/office/drawing/2014/main" id="{2E90716D-8DCD-CA47-AE1F-3F2A09B6E22E}"/>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48" name="Google Shape;71;p13">
            <a:extLst>
              <a:ext uri="{FF2B5EF4-FFF2-40B4-BE49-F238E27FC236}">
                <a16:creationId xmlns:a16="http://schemas.microsoft.com/office/drawing/2014/main" id="{11336C7A-B1C5-104D-B7C9-277011004162}"/>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49" name="Google Shape;72;p13">
            <a:extLst>
              <a:ext uri="{FF2B5EF4-FFF2-40B4-BE49-F238E27FC236}">
                <a16:creationId xmlns:a16="http://schemas.microsoft.com/office/drawing/2014/main" id="{ECEA2DB1-D4BA-A74A-B121-4E9783C17033}"/>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50" name="Google Shape;60;p13">
            <a:extLst>
              <a:ext uri="{FF2B5EF4-FFF2-40B4-BE49-F238E27FC236}">
                <a16:creationId xmlns:a16="http://schemas.microsoft.com/office/drawing/2014/main" id="{6C2B06FF-15B0-D945-8796-3BD50FEEB314}"/>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8;p13">
            <a:extLst>
              <a:ext uri="{FF2B5EF4-FFF2-40B4-BE49-F238E27FC236}">
                <a16:creationId xmlns:a16="http://schemas.microsoft.com/office/drawing/2014/main" id="{EAF14333-D80E-F74C-9C3A-1AD99CB09513}"/>
              </a:ext>
            </a:extLst>
          </p:cNvPr>
          <p:cNvSpPr/>
          <p:nvPr/>
        </p:nvSpPr>
        <p:spPr>
          <a:xfrm>
            <a:off x="7202090" y="4521196"/>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2;p13">
            <a:extLst>
              <a:ext uri="{FF2B5EF4-FFF2-40B4-BE49-F238E27FC236}">
                <a16:creationId xmlns:a16="http://schemas.microsoft.com/office/drawing/2014/main" id="{F87680D4-048A-AE49-87C3-5829FC327088}"/>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53" name="Google Shape;67;p13">
            <a:extLst>
              <a:ext uri="{FF2B5EF4-FFF2-40B4-BE49-F238E27FC236}">
                <a16:creationId xmlns:a16="http://schemas.microsoft.com/office/drawing/2014/main" id="{8DCC37AB-A128-CF43-AC85-73D73C40BD76}"/>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latin typeface="Franklin Gothic"/>
                <a:ea typeface="Franklin Gothic"/>
                <a:cs typeface="Franklin Gothic"/>
                <a:sym typeface="Franklin Gothic"/>
              </a:rPr>
              <a:t>QING QING</a:t>
            </a:r>
            <a:endParaRPr sz="1200" b="1" dirty="0">
              <a:latin typeface="Franklin Gothic"/>
              <a:ea typeface="Franklin Gothic"/>
              <a:cs typeface="Franklin Gothic"/>
              <a:sym typeface="Franklin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45" name="Google Shape;1145;p55"/>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1146" name="Google Shape;1146;p55"/>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5"/>
          <p:cNvSpPr txBox="1"/>
          <p:nvPr/>
        </p:nvSpPr>
        <p:spPr>
          <a:xfrm>
            <a:off x="46175" y="0"/>
            <a:ext cx="6501000" cy="9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200" b="1">
                <a:solidFill>
                  <a:srgbClr val="FFFFFF"/>
                </a:solidFill>
                <a:latin typeface="Work Sans"/>
                <a:ea typeface="Work Sans"/>
                <a:cs typeface="Work Sans"/>
                <a:sym typeface="Work Sans"/>
              </a:rPr>
              <a:t>CONCLUSION</a:t>
            </a:r>
            <a:endParaRPr sz="4200" b="1">
              <a:solidFill>
                <a:srgbClr val="FFFFFF"/>
              </a:solidFill>
              <a:latin typeface="Work Sans"/>
              <a:ea typeface="Work Sans"/>
              <a:cs typeface="Work Sans"/>
              <a:sym typeface="Work Sans"/>
            </a:endParaRPr>
          </a:p>
        </p:txBody>
      </p:sp>
      <p:sp>
        <p:nvSpPr>
          <p:cNvPr id="1156" name="Google Shape;1156;p55"/>
          <p:cNvSpPr/>
          <p:nvPr/>
        </p:nvSpPr>
        <p:spPr>
          <a:xfrm>
            <a:off x="929900" y="1028838"/>
            <a:ext cx="3331200" cy="997200"/>
          </a:xfrm>
          <a:prstGeom prst="homePlate">
            <a:avLst>
              <a:gd name="adj" fmla="val 50000"/>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FFFF"/>
                </a:solidFill>
                <a:latin typeface="Franklin Gothic"/>
                <a:ea typeface="Franklin Gothic"/>
                <a:cs typeface="Franklin Gothic"/>
                <a:sym typeface="Franklin Gothic"/>
              </a:rPr>
              <a:t>ROBUST</a:t>
            </a:r>
            <a:endParaRPr sz="2000" b="1">
              <a:solidFill>
                <a:srgbClr val="FFFFFF"/>
              </a:solidFill>
              <a:latin typeface="Franklin Gothic"/>
              <a:ea typeface="Franklin Gothic"/>
              <a:cs typeface="Franklin Gothic"/>
              <a:sym typeface="Franklin Gothic"/>
            </a:endParaRPr>
          </a:p>
        </p:txBody>
      </p:sp>
      <p:sp>
        <p:nvSpPr>
          <p:cNvPr id="1157" name="Google Shape;1157;p55"/>
          <p:cNvSpPr/>
          <p:nvPr/>
        </p:nvSpPr>
        <p:spPr>
          <a:xfrm>
            <a:off x="929900" y="2161988"/>
            <a:ext cx="3331200" cy="997200"/>
          </a:xfrm>
          <a:prstGeom prst="homePlate">
            <a:avLst>
              <a:gd name="adj" fmla="val 50000"/>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FFFF"/>
                </a:solidFill>
                <a:latin typeface="Franklin Gothic"/>
                <a:ea typeface="Franklin Gothic"/>
                <a:cs typeface="Franklin Gothic"/>
                <a:sym typeface="Franklin Gothic"/>
              </a:rPr>
              <a:t>EASY TO INTEGRATE</a:t>
            </a:r>
            <a:endParaRPr sz="2000" b="1">
              <a:solidFill>
                <a:srgbClr val="FFFFFF"/>
              </a:solidFill>
              <a:latin typeface="Franklin Gothic"/>
              <a:ea typeface="Franklin Gothic"/>
              <a:cs typeface="Franklin Gothic"/>
              <a:sym typeface="Franklin Gothic"/>
            </a:endParaRPr>
          </a:p>
        </p:txBody>
      </p:sp>
      <p:sp>
        <p:nvSpPr>
          <p:cNvPr id="1158" name="Google Shape;1158;p55"/>
          <p:cNvSpPr/>
          <p:nvPr/>
        </p:nvSpPr>
        <p:spPr>
          <a:xfrm>
            <a:off x="929900" y="3295138"/>
            <a:ext cx="3331200" cy="997200"/>
          </a:xfrm>
          <a:prstGeom prst="homePlate">
            <a:avLst>
              <a:gd name="adj" fmla="val 50000"/>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FFFF"/>
                </a:solidFill>
                <a:latin typeface="Franklin Gothic"/>
                <a:ea typeface="Franklin Gothic"/>
                <a:cs typeface="Franklin Gothic"/>
                <a:sym typeface="Franklin Gothic"/>
              </a:rPr>
              <a:t>RELIABLE</a:t>
            </a:r>
            <a:endParaRPr sz="2000" b="1">
              <a:solidFill>
                <a:srgbClr val="FFFFFF"/>
              </a:solidFill>
              <a:latin typeface="Franklin Gothic"/>
              <a:ea typeface="Franklin Gothic"/>
              <a:cs typeface="Franklin Gothic"/>
              <a:sym typeface="Franklin Gothic"/>
            </a:endParaRPr>
          </a:p>
        </p:txBody>
      </p:sp>
      <p:pic>
        <p:nvPicPr>
          <p:cNvPr id="36" name="Picture 2" descr="Tesla logo and symbol, meaning, history, PNG">
            <a:extLst>
              <a:ext uri="{FF2B5EF4-FFF2-40B4-BE49-F238E27FC236}">
                <a16:creationId xmlns:a16="http://schemas.microsoft.com/office/drawing/2014/main" id="{FB7B99FE-C70C-B945-B996-3D2477665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Schitts Creek Good Job GIF by CBC">
            <a:extLst>
              <a:ext uri="{FF2B5EF4-FFF2-40B4-BE49-F238E27FC236}">
                <a16:creationId xmlns:a16="http://schemas.microsoft.com/office/drawing/2014/main" id="{448ACAC0-2E17-7049-9676-CC0A494D91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067" y="1169832"/>
            <a:ext cx="2981512" cy="2981512"/>
          </a:xfrm>
          <a:prstGeom prst="rect">
            <a:avLst/>
          </a:prstGeom>
          <a:noFill/>
          <a:extLst>
            <a:ext uri="{909E8E84-426E-40DD-AFC4-6F175D3DCCD1}">
              <a14:hiddenFill xmlns:a14="http://schemas.microsoft.com/office/drawing/2010/main">
                <a:solidFill>
                  <a:srgbClr val="FFFFFF"/>
                </a:solidFill>
              </a14:hiddenFill>
            </a:ext>
          </a:extLst>
        </p:spPr>
      </p:pic>
      <p:sp>
        <p:nvSpPr>
          <p:cNvPr id="37" name="Google Shape;165;p17">
            <a:extLst>
              <a:ext uri="{FF2B5EF4-FFF2-40B4-BE49-F238E27FC236}">
                <a16:creationId xmlns:a16="http://schemas.microsoft.com/office/drawing/2014/main" id="{B250E6EF-68DA-724A-BE7B-9CF1DC87E433}"/>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7;p14">
            <a:extLst>
              <a:ext uri="{FF2B5EF4-FFF2-40B4-BE49-F238E27FC236}">
                <a16:creationId xmlns:a16="http://schemas.microsoft.com/office/drawing/2014/main" id="{78211DCE-6768-584D-9470-B666CFAFE239}"/>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7;p13">
            <a:extLst>
              <a:ext uri="{FF2B5EF4-FFF2-40B4-BE49-F238E27FC236}">
                <a16:creationId xmlns:a16="http://schemas.microsoft.com/office/drawing/2014/main" id="{59E2718D-6541-324A-9520-E3438A0615BF}"/>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1;p13">
            <a:extLst>
              <a:ext uri="{FF2B5EF4-FFF2-40B4-BE49-F238E27FC236}">
                <a16:creationId xmlns:a16="http://schemas.microsoft.com/office/drawing/2014/main" id="{72696BA9-3579-7B4C-BA1D-6FF92DC7E02C}"/>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2;p13">
            <a:extLst>
              <a:ext uri="{FF2B5EF4-FFF2-40B4-BE49-F238E27FC236}">
                <a16:creationId xmlns:a16="http://schemas.microsoft.com/office/drawing/2014/main" id="{1DAFA9AE-0EA0-A643-9926-88B7D2B45162}"/>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42" name="Google Shape;68;p13">
            <a:extLst>
              <a:ext uri="{FF2B5EF4-FFF2-40B4-BE49-F238E27FC236}">
                <a16:creationId xmlns:a16="http://schemas.microsoft.com/office/drawing/2014/main" id="{B0D132A7-2CAA-E94A-91F4-BF7A8CA2AED5}"/>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9;p13">
            <a:extLst>
              <a:ext uri="{FF2B5EF4-FFF2-40B4-BE49-F238E27FC236}">
                <a16:creationId xmlns:a16="http://schemas.microsoft.com/office/drawing/2014/main" id="{3E6104F0-4858-E54A-958E-370278011C90}"/>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44" name="Google Shape;70;p13">
            <a:extLst>
              <a:ext uri="{FF2B5EF4-FFF2-40B4-BE49-F238E27FC236}">
                <a16:creationId xmlns:a16="http://schemas.microsoft.com/office/drawing/2014/main" id="{F3E23DE9-853D-FF44-8693-AE2291872466}"/>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45" name="Google Shape;71;p13">
            <a:extLst>
              <a:ext uri="{FF2B5EF4-FFF2-40B4-BE49-F238E27FC236}">
                <a16:creationId xmlns:a16="http://schemas.microsoft.com/office/drawing/2014/main" id="{437D15F5-D8AD-1F45-A510-6B0A40802B22}"/>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46" name="Google Shape;72;p13">
            <a:extLst>
              <a:ext uri="{FF2B5EF4-FFF2-40B4-BE49-F238E27FC236}">
                <a16:creationId xmlns:a16="http://schemas.microsoft.com/office/drawing/2014/main" id="{B2D37EAC-07A0-7244-99CE-67ECE79C3FC2}"/>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47" name="Google Shape;60;p13">
            <a:extLst>
              <a:ext uri="{FF2B5EF4-FFF2-40B4-BE49-F238E27FC236}">
                <a16:creationId xmlns:a16="http://schemas.microsoft.com/office/drawing/2014/main" id="{39BA70DB-D381-0941-A15B-E4910F713B0D}"/>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8;p13">
            <a:extLst>
              <a:ext uri="{FF2B5EF4-FFF2-40B4-BE49-F238E27FC236}">
                <a16:creationId xmlns:a16="http://schemas.microsoft.com/office/drawing/2014/main" id="{F697529D-47CD-134A-9D65-D95D33E3B6F4}"/>
              </a:ext>
            </a:extLst>
          </p:cNvPr>
          <p:cNvSpPr/>
          <p:nvPr/>
        </p:nvSpPr>
        <p:spPr>
          <a:xfrm>
            <a:off x="7202090" y="4521196"/>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2;p13">
            <a:extLst>
              <a:ext uri="{FF2B5EF4-FFF2-40B4-BE49-F238E27FC236}">
                <a16:creationId xmlns:a16="http://schemas.microsoft.com/office/drawing/2014/main" id="{32601091-9E9B-8540-88BD-91DF558B986E}"/>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50" name="Google Shape;67;p13">
            <a:extLst>
              <a:ext uri="{FF2B5EF4-FFF2-40B4-BE49-F238E27FC236}">
                <a16:creationId xmlns:a16="http://schemas.microsoft.com/office/drawing/2014/main" id="{88FD12EA-A7AA-2A44-B1EB-E746A3739F2F}"/>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latin typeface="Franklin Gothic"/>
                <a:ea typeface="Franklin Gothic"/>
                <a:cs typeface="Franklin Gothic"/>
                <a:sym typeface="Franklin Gothic"/>
              </a:rPr>
              <a:t>QING QING</a:t>
            </a:r>
            <a:endParaRPr sz="1200" b="1" dirty="0">
              <a:latin typeface="Franklin Gothic"/>
              <a:ea typeface="Franklin Gothic"/>
              <a:cs typeface="Franklin Gothic"/>
              <a:sym typeface="Franklin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71" name="Google Shape;1171;p56"/>
          <p:cNvSpPr txBox="1"/>
          <p:nvPr/>
        </p:nvSpPr>
        <p:spPr>
          <a:xfrm>
            <a:off x="1498200" y="2751200"/>
            <a:ext cx="6147600" cy="134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600" b="1">
                <a:latin typeface="Work Sans"/>
                <a:ea typeface="Work Sans"/>
                <a:cs typeface="Work Sans"/>
                <a:sym typeface="Work Sans"/>
              </a:rPr>
              <a:t>THANK YOU!</a:t>
            </a:r>
            <a:endParaRPr sz="5500" b="1">
              <a:latin typeface="Work Sans"/>
              <a:ea typeface="Work Sans"/>
              <a:cs typeface="Work Sans"/>
              <a:sym typeface="Work Sans"/>
            </a:endParaRPr>
          </a:p>
          <a:p>
            <a:pPr marL="0" lvl="0" indent="0" algn="ctr" rtl="0">
              <a:spcBef>
                <a:spcPts val="0"/>
              </a:spcBef>
              <a:spcAft>
                <a:spcPts val="0"/>
              </a:spcAft>
              <a:buClr>
                <a:schemeClr val="dk1"/>
              </a:buClr>
              <a:buSzPts val="1100"/>
              <a:buFont typeface="Arial"/>
              <a:buNone/>
            </a:pPr>
            <a:r>
              <a:rPr lang="en" sz="2500" b="1">
                <a:solidFill>
                  <a:schemeClr val="dk1"/>
                </a:solidFill>
                <a:latin typeface="Work Sans"/>
                <a:ea typeface="Work Sans"/>
                <a:cs typeface="Work Sans"/>
                <a:sym typeface="Work Sans"/>
              </a:rPr>
              <a:t>Any Questions?</a:t>
            </a:r>
            <a:endParaRPr sz="6000" b="1">
              <a:latin typeface="Work Sans"/>
              <a:ea typeface="Work Sans"/>
              <a:cs typeface="Work Sans"/>
              <a:sym typeface="Work Sans"/>
            </a:endParaRPr>
          </a:p>
        </p:txBody>
      </p:sp>
      <p:sp>
        <p:nvSpPr>
          <p:cNvPr id="1172" name="Google Shape;1172;p56"/>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1173" name="Google Shape;1173;p56"/>
          <p:cNvSpPr/>
          <p:nvPr/>
        </p:nvSpPr>
        <p:spPr>
          <a:xfrm>
            <a:off x="0" y="645000"/>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9" name="Google Shape;1179;p56"/>
          <p:cNvPicPr preferRelativeResize="0"/>
          <p:nvPr/>
        </p:nvPicPr>
        <p:blipFill>
          <a:blip r:embed="rId3">
            <a:alphaModFix/>
          </a:blip>
          <a:stretch>
            <a:fillRect/>
          </a:stretch>
        </p:blipFill>
        <p:spPr>
          <a:xfrm>
            <a:off x="3637038" y="969075"/>
            <a:ext cx="1869925" cy="1869925"/>
          </a:xfrm>
          <a:prstGeom prst="rect">
            <a:avLst/>
          </a:prstGeom>
          <a:noFill/>
          <a:ln>
            <a:noFill/>
          </a:ln>
        </p:spPr>
      </p:pic>
      <p:sp>
        <p:nvSpPr>
          <p:cNvPr id="31" name="Google Shape;165;p17">
            <a:extLst>
              <a:ext uri="{FF2B5EF4-FFF2-40B4-BE49-F238E27FC236}">
                <a16:creationId xmlns:a16="http://schemas.microsoft.com/office/drawing/2014/main" id="{7476C3D5-ED01-6549-B664-8DEE81722A95}"/>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7;p14">
            <a:extLst>
              <a:ext uri="{FF2B5EF4-FFF2-40B4-BE49-F238E27FC236}">
                <a16:creationId xmlns:a16="http://schemas.microsoft.com/office/drawing/2014/main" id="{818D7FF2-BE8B-A34A-ADF2-B0A027F20EED}"/>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7;p13">
            <a:extLst>
              <a:ext uri="{FF2B5EF4-FFF2-40B4-BE49-F238E27FC236}">
                <a16:creationId xmlns:a16="http://schemas.microsoft.com/office/drawing/2014/main" id="{A3257A03-6FA2-174D-94F8-C6C11CEB15D7}"/>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1;p13">
            <a:extLst>
              <a:ext uri="{FF2B5EF4-FFF2-40B4-BE49-F238E27FC236}">
                <a16:creationId xmlns:a16="http://schemas.microsoft.com/office/drawing/2014/main" id="{8D267FF2-A2DD-8D4F-860D-043D599EAFDB}"/>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2;p13">
            <a:extLst>
              <a:ext uri="{FF2B5EF4-FFF2-40B4-BE49-F238E27FC236}">
                <a16:creationId xmlns:a16="http://schemas.microsoft.com/office/drawing/2014/main" id="{7B1D81DD-7269-FC49-B52A-39A256D816D0}"/>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36" name="Google Shape;68;p13">
            <a:extLst>
              <a:ext uri="{FF2B5EF4-FFF2-40B4-BE49-F238E27FC236}">
                <a16:creationId xmlns:a16="http://schemas.microsoft.com/office/drawing/2014/main" id="{AD69D83D-38A8-7B4F-B1CF-69EF826EC1F5}"/>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9;p13">
            <a:extLst>
              <a:ext uri="{FF2B5EF4-FFF2-40B4-BE49-F238E27FC236}">
                <a16:creationId xmlns:a16="http://schemas.microsoft.com/office/drawing/2014/main" id="{90BC396C-A4D3-1F4C-92B7-2760B53AA0D1}"/>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38" name="Google Shape;70;p13">
            <a:extLst>
              <a:ext uri="{FF2B5EF4-FFF2-40B4-BE49-F238E27FC236}">
                <a16:creationId xmlns:a16="http://schemas.microsoft.com/office/drawing/2014/main" id="{18B76915-7E7F-9D4A-B46D-4ADD67AFBC77}"/>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39" name="Google Shape;71;p13">
            <a:extLst>
              <a:ext uri="{FF2B5EF4-FFF2-40B4-BE49-F238E27FC236}">
                <a16:creationId xmlns:a16="http://schemas.microsoft.com/office/drawing/2014/main" id="{5470AE83-B324-2346-A2CD-CEB1AA2F293F}"/>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40" name="Google Shape;72;p13">
            <a:extLst>
              <a:ext uri="{FF2B5EF4-FFF2-40B4-BE49-F238E27FC236}">
                <a16:creationId xmlns:a16="http://schemas.microsoft.com/office/drawing/2014/main" id="{CE9AA5E2-91CB-4246-AFDC-377766310A0F}"/>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41" name="Google Shape;60;p13">
            <a:extLst>
              <a:ext uri="{FF2B5EF4-FFF2-40B4-BE49-F238E27FC236}">
                <a16:creationId xmlns:a16="http://schemas.microsoft.com/office/drawing/2014/main" id="{06FDCF9D-1C82-B048-A250-4D66F20B0A8D}"/>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8;p13">
            <a:extLst>
              <a:ext uri="{FF2B5EF4-FFF2-40B4-BE49-F238E27FC236}">
                <a16:creationId xmlns:a16="http://schemas.microsoft.com/office/drawing/2014/main" id="{514C46A4-1C92-454A-9BEB-67825359445B}"/>
              </a:ext>
            </a:extLst>
          </p:cNvPr>
          <p:cNvSpPr/>
          <p:nvPr/>
        </p:nvSpPr>
        <p:spPr>
          <a:xfrm>
            <a:off x="7202090" y="4521196"/>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2;p13">
            <a:extLst>
              <a:ext uri="{FF2B5EF4-FFF2-40B4-BE49-F238E27FC236}">
                <a16:creationId xmlns:a16="http://schemas.microsoft.com/office/drawing/2014/main" id="{7B2F9D1C-60BE-1F47-BC80-B629E9B0A381}"/>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44" name="Google Shape;67;p13">
            <a:extLst>
              <a:ext uri="{FF2B5EF4-FFF2-40B4-BE49-F238E27FC236}">
                <a16:creationId xmlns:a16="http://schemas.microsoft.com/office/drawing/2014/main" id="{AD4F4FBE-5053-7A4E-8876-1DB7763F8F0D}"/>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latin typeface="Franklin Gothic"/>
                <a:ea typeface="Franklin Gothic"/>
                <a:cs typeface="Franklin Gothic"/>
                <a:sym typeface="Franklin Gothic"/>
              </a:rPr>
              <a:t>QING QING</a:t>
            </a:r>
            <a:endParaRPr sz="1200" b="1" dirty="0">
              <a:latin typeface="Franklin Gothic"/>
              <a:ea typeface="Franklin Gothic"/>
              <a:cs typeface="Franklin Gothic"/>
              <a:sym typeface="Franklin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45" name="Google Shape;1145;p55"/>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1146" name="Google Shape;1146;p55"/>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5"/>
          <p:cNvSpPr txBox="1"/>
          <p:nvPr/>
        </p:nvSpPr>
        <p:spPr>
          <a:xfrm>
            <a:off x="46175" y="0"/>
            <a:ext cx="6501000" cy="9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200" b="1">
                <a:solidFill>
                  <a:srgbClr val="FFFFFF"/>
                </a:solidFill>
                <a:latin typeface="Work Sans"/>
                <a:ea typeface="Work Sans"/>
                <a:cs typeface="Work Sans"/>
                <a:sym typeface="Work Sans"/>
              </a:rPr>
              <a:t>APPENDIX</a:t>
            </a:r>
            <a:endParaRPr sz="4200" b="1">
              <a:solidFill>
                <a:srgbClr val="FFFFFF"/>
              </a:solidFill>
              <a:latin typeface="Work Sans"/>
              <a:ea typeface="Work Sans"/>
              <a:cs typeface="Work Sans"/>
              <a:sym typeface="Work Sans"/>
            </a:endParaRPr>
          </a:p>
        </p:txBody>
      </p:sp>
      <p:pic>
        <p:nvPicPr>
          <p:cNvPr id="36" name="Picture 2" descr="Tesla logo and symbol, meaning, history, PNG">
            <a:extLst>
              <a:ext uri="{FF2B5EF4-FFF2-40B4-BE49-F238E27FC236}">
                <a16:creationId xmlns:a16="http://schemas.microsoft.com/office/drawing/2014/main" id="{FB7B99FE-C70C-B945-B996-3D2477665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37" name="Google Shape;651;p35">
            <a:extLst>
              <a:ext uri="{FF2B5EF4-FFF2-40B4-BE49-F238E27FC236}">
                <a16:creationId xmlns:a16="http://schemas.microsoft.com/office/drawing/2014/main" id="{4394B891-357F-CF4C-ADAF-541890354E96}"/>
              </a:ext>
            </a:extLst>
          </p:cNvPr>
          <p:cNvSpPr txBox="1"/>
          <p:nvPr/>
        </p:nvSpPr>
        <p:spPr>
          <a:xfrm>
            <a:off x="1491000" y="816850"/>
            <a:ext cx="6162000" cy="446100"/>
          </a:xfrm>
          <a:prstGeom prst="rect">
            <a:avLst/>
          </a:prstGeom>
          <a:noFill/>
          <a:ln>
            <a:noFill/>
          </a:ln>
        </p:spPr>
        <p:txBody>
          <a:bodyPr spcFirstLastPara="1" wrap="square" lIns="91425" tIns="91425" rIns="91425" bIns="91425" anchor="t" anchorCtr="0">
            <a:noAutofit/>
          </a:bodyPr>
          <a:lstStyle/>
          <a:p>
            <a:pPr algn="ctr"/>
            <a:r>
              <a:rPr lang="en" u="sng" dirty="0">
                <a:latin typeface="Franklin Gothic Medium" panose="020B0603020102020204" pitchFamily="34" charset="0"/>
                <a:ea typeface="Franklin Gothic"/>
                <a:cs typeface="Franklin Gothic"/>
                <a:sym typeface="Franklin Gothic"/>
              </a:rPr>
              <a:t>Visualizations from the Interactive dashboard: OS and Software Version </a:t>
            </a:r>
            <a:endParaRPr lang="en" u="sng" dirty="0">
              <a:latin typeface="Franklin Gothic Medium" panose="020B0603020102020204" pitchFamily="34" charset="0"/>
              <a:ea typeface="Franklin Gothic"/>
              <a:cs typeface="Franklin Gothic"/>
            </a:endParaRPr>
          </a:p>
        </p:txBody>
      </p:sp>
      <p:grpSp>
        <p:nvGrpSpPr>
          <p:cNvPr id="8" name="Group 7">
            <a:extLst>
              <a:ext uri="{FF2B5EF4-FFF2-40B4-BE49-F238E27FC236}">
                <a16:creationId xmlns:a16="http://schemas.microsoft.com/office/drawing/2014/main" id="{FCFA7C65-1848-FD46-911E-29E298F8CC52}"/>
              </a:ext>
            </a:extLst>
          </p:cNvPr>
          <p:cNvGrpSpPr/>
          <p:nvPr/>
        </p:nvGrpSpPr>
        <p:grpSpPr>
          <a:xfrm>
            <a:off x="617147" y="1347538"/>
            <a:ext cx="7909707" cy="2730272"/>
            <a:chOff x="842399" y="1347538"/>
            <a:chExt cx="7909707" cy="2730272"/>
          </a:xfrm>
        </p:grpSpPr>
        <p:pic>
          <p:nvPicPr>
            <p:cNvPr id="4" name="Picture 3" descr="Chart, waterfall chart&#10;&#10;Description automatically generated">
              <a:extLst>
                <a:ext uri="{FF2B5EF4-FFF2-40B4-BE49-F238E27FC236}">
                  <a16:creationId xmlns:a16="http://schemas.microsoft.com/office/drawing/2014/main" id="{2BF7B257-FD08-2F46-92DA-7643247C0C57}"/>
                </a:ext>
              </a:extLst>
            </p:cNvPr>
            <p:cNvPicPr>
              <a:picLocks noChangeAspect="1"/>
            </p:cNvPicPr>
            <p:nvPr/>
          </p:nvPicPr>
          <p:blipFill>
            <a:blip r:embed="rId4"/>
            <a:stretch>
              <a:fillRect/>
            </a:stretch>
          </p:blipFill>
          <p:spPr>
            <a:xfrm>
              <a:off x="842399" y="1347538"/>
              <a:ext cx="3149801" cy="2730272"/>
            </a:xfrm>
            <a:prstGeom prst="rect">
              <a:avLst/>
            </a:prstGeom>
          </p:spPr>
        </p:pic>
        <p:pic>
          <p:nvPicPr>
            <p:cNvPr id="7" name="Picture 6" descr="Chart&#10;&#10;Description automatically generated">
              <a:extLst>
                <a:ext uri="{FF2B5EF4-FFF2-40B4-BE49-F238E27FC236}">
                  <a16:creationId xmlns:a16="http://schemas.microsoft.com/office/drawing/2014/main" id="{5CBEA7D4-6975-4E43-9B0B-86C2FE8076C5}"/>
                </a:ext>
              </a:extLst>
            </p:cNvPr>
            <p:cNvPicPr>
              <a:picLocks noChangeAspect="1"/>
            </p:cNvPicPr>
            <p:nvPr/>
          </p:nvPicPr>
          <p:blipFill>
            <a:blip r:embed="rId5"/>
            <a:stretch>
              <a:fillRect/>
            </a:stretch>
          </p:blipFill>
          <p:spPr>
            <a:xfrm>
              <a:off x="4342244" y="1347538"/>
              <a:ext cx="4409862" cy="1891646"/>
            </a:xfrm>
            <a:prstGeom prst="rect">
              <a:avLst/>
            </a:prstGeom>
          </p:spPr>
        </p:pic>
      </p:grpSp>
      <p:sp>
        <p:nvSpPr>
          <p:cNvPr id="35" name="Google Shape;165;p17">
            <a:extLst>
              <a:ext uri="{FF2B5EF4-FFF2-40B4-BE49-F238E27FC236}">
                <a16:creationId xmlns:a16="http://schemas.microsoft.com/office/drawing/2014/main" id="{A655C371-7FF3-A141-AAC4-E9CF858B72AB}"/>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7;p14">
            <a:extLst>
              <a:ext uri="{FF2B5EF4-FFF2-40B4-BE49-F238E27FC236}">
                <a16:creationId xmlns:a16="http://schemas.microsoft.com/office/drawing/2014/main" id="{D0A24050-EEFD-E640-9528-CB01276FAD3C}"/>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7;p13">
            <a:extLst>
              <a:ext uri="{FF2B5EF4-FFF2-40B4-BE49-F238E27FC236}">
                <a16:creationId xmlns:a16="http://schemas.microsoft.com/office/drawing/2014/main" id="{9C43C616-CCDC-5148-98E8-67B12274DC29}"/>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1;p13">
            <a:extLst>
              <a:ext uri="{FF2B5EF4-FFF2-40B4-BE49-F238E27FC236}">
                <a16:creationId xmlns:a16="http://schemas.microsoft.com/office/drawing/2014/main" id="{A0CB628F-DB7D-2A41-A422-AA8BB7431113}"/>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2;p13">
            <a:extLst>
              <a:ext uri="{FF2B5EF4-FFF2-40B4-BE49-F238E27FC236}">
                <a16:creationId xmlns:a16="http://schemas.microsoft.com/office/drawing/2014/main" id="{E209B0EC-545F-FF4D-93C9-38AC248AEC43}"/>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42" name="Google Shape;68;p13">
            <a:extLst>
              <a:ext uri="{FF2B5EF4-FFF2-40B4-BE49-F238E27FC236}">
                <a16:creationId xmlns:a16="http://schemas.microsoft.com/office/drawing/2014/main" id="{1047421B-5E53-3248-AB3E-E8EE04A66213}"/>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9;p13">
            <a:extLst>
              <a:ext uri="{FF2B5EF4-FFF2-40B4-BE49-F238E27FC236}">
                <a16:creationId xmlns:a16="http://schemas.microsoft.com/office/drawing/2014/main" id="{ABB9F93D-1018-C64C-8AAA-FEA4DDD8B952}"/>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44" name="Google Shape;70;p13">
            <a:extLst>
              <a:ext uri="{FF2B5EF4-FFF2-40B4-BE49-F238E27FC236}">
                <a16:creationId xmlns:a16="http://schemas.microsoft.com/office/drawing/2014/main" id="{11F6EDD0-011B-054C-B731-E8F69D5C83B0}"/>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45" name="Google Shape;71;p13">
            <a:extLst>
              <a:ext uri="{FF2B5EF4-FFF2-40B4-BE49-F238E27FC236}">
                <a16:creationId xmlns:a16="http://schemas.microsoft.com/office/drawing/2014/main" id="{84575C34-551E-994A-A5AC-1C8B3CB177B0}"/>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46" name="Google Shape;72;p13">
            <a:extLst>
              <a:ext uri="{FF2B5EF4-FFF2-40B4-BE49-F238E27FC236}">
                <a16:creationId xmlns:a16="http://schemas.microsoft.com/office/drawing/2014/main" id="{AF89C103-5A73-1E45-82A2-85CB0A950DA6}"/>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47" name="Google Shape;60;p13">
            <a:extLst>
              <a:ext uri="{FF2B5EF4-FFF2-40B4-BE49-F238E27FC236}">
                <a16:creationId xmlns:a16="http://schemas.microsoft.com/office/drawing/2014/main" id="{2C39B20D-0A3F-6042-B39B-FE473E7285FD}"/>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8;p13">
            <a:extLst>
              <a:ext uri="{FF2B5EF4-FFF2-40B4-BE49-F238E27FC236}">
                <a16:creationId xmlns:a16="http://schemas.microsoft.com/office/drawing/2014/main" id="{34984305-CD53-5F45-B353-9B1A571DAF18}"/>
              </a:ext>
            </a:extLst>
          </p:cNvPr>
          <p:cNvSpPr/>
          <p:nvPr/>
        </p:nvSpPr>
        <p:spPr>
          <a:xfrm>
            <a:off x="7202090" y="4521196"/>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2;p13">
            <a:extLst>
              <a:ext uri="{FF2B5EF4-FFF2-40B4-BE49-F238E27FC236}">
                <a16:creationId xmlns:a16="http://schemas.microsoft.com/office/drawing/2014/main" id="{0A707347-4FB7-7C4E-9693-D46DF0D17573}"/>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50" name="Google Shape;67;p13">
            <a:extLst>
              <a:ext uri="{FF2B5EF4-FFF2-40B4-BE49-F238E27FC236}">
                <a16:creationId xmlns:a16="http://schemas.microsoft.com/office/drawing/2014/main" id="{205CE236-11DF-3645-B4A2-E37B28444572}"/>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latin typeface="Franklin Gothic"/>
                <a:ea typeface="Franklin Gothic"/>
                <a:cs typeface="Franklin Gothic"/>
                <a:sym typeface="Franklin Gothic"/>
              </a:rPr>
              <a:t>QING QING</a:t>
            </a:r>
            <a:endParaRPr sz="1200" b="1" dirty="0">
              <a:latin typeface="Franklin Gothic"/>
              <a:ea typeface="Franklin Gothic"/>
              <a:cs typeface="Franklin Gothic"/>
              <a:sym typeface="Franklin Gothic"/>
            </a:endParaRPr>
          </a:p>
        </p:txBody>
      </p:sp>
    </p:spTree>
    <p:extLst>
      <p:ext uri="{BB962C8B-B14F-4D97-AF65-F5344CB8AC3E}">
        <p14:creationId xmlns:p14="http://schemas.microsoft.com/office/powerpoint/2010/main" val="28253350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45" name="Google Shape;1145;p55"/>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1146" name="Google Shape;1146;p55"/>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5"/>
          <p:cNvSpPr txBox="1"/>
          <p:nvPr/>
        </p:nvSpPr>
        <p:spPr>
          <a:xfrm>
            <a:off x="46175" y="0"/>
            <a:ext cx="6501000" cy="9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200" b="1">
                <a:solidFill>
                  <a:srgbClr val="FFFFFF"/>
                </a:solidFill>
                <a:latin typeface="Work Sans"/>
                <a:ea typeface="Work Sans"/>
                <a:cs typeface="Work Sans"/>
                <a:sym typeface="Work Sans"/>
              </a:rPr>
              <a:t>APPENDIX</a:t>
            </a:r>
            <a:endParaRPr sz="4200" b="1">
              <a:solidFill>
                <a:srgbClr val="FFFFFF"/>
              </a:solidFill>
              <a:latin typeface="Work Sans"/>
              <a:ea typeface="Work Sans"/>
              <a:cs typeface="Work Sans"/>
              <a:sym typeface="Work Sans"/>
            </a:endParaRPr>
          </a:p>
        </p:txBody>
      </p:sp>
      <p:pic>
        <p:nvPicPr>
          <p:cNvPr id="36" name="Picture 2" descr="Tesla logo and symbol, meaning, history, PNG">
            <a:extLst>
              <a:ext uri="{FF2B5EF4-FFF2-40B4-BE49-F238E27FC236}">
                <a16:creationId xmlns:a16="http://schemas.microsoft.com/office/drawing/2014/main" id="{FB7B99FE-C70C-B945-B996-3D2477665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38" name="Google Shape;651;p35">
            <a:extLst>
              <a:ext uri="{FF2B5EF4-FFF2-40B4-BE49-F238E27FC236}">
                <a16:creationId xmlns:a16="http://schemas.microsoft.com/office/drawing/2014/main" id="{8CD68E6C-C345-4E48-97DD-CB953E7A27B2}"/>
              </a:ext>
            </a:extLst>
          </p:cNvPr>
          <p:cNvSpPr txBox="1"/>
          <p:nvPr/>
        </p:nvSpPr>
        <p:spPr>
          <a:xfrm>
            <a:off x="1491000" y="816850"/>
            <a:ext cx="6162000" cy="446100"/>
          </a:xfrm>
          <a:prstGeom prst="rect">
            <a:avLst/>
          </a:prstGeom>
          <a:noFill/>
          <a:ln>
            <a:noFill/>
          </a:ln>
        </p:spPr>
        <p:txBody>
          <a:bodyPr spcFirstLastPara="1" wrap="square" lIns="91425" tIns="91425" rIns="91425" bIns="91425" anchor="t" anchorCtr="0">
            <a:noAutofit/>
          </a:bodyPr>
          <a:lstStyle/>
          <a:p>
            <a:pPr algn="ctr"/>
            <a:r>
              <a:rPr lang="en" u="sng" dirty="0">
                <a:latin typeface="Franklin Gothic Medium" panose="020B0603020102020204" pitchFamily="34" charset="0"/>
                <a:ea typeface="Franklin Gothic"/>
                <a:cs typeface="Franklin Gothic"/>
                <a:sym typeface="Franklin Gothic"/>
              </a:rPr>
              <a:t>Visualizations from the Interactive dashboard: Malware Detection by Country </a:t>
            </a:r>
            <a:endParaRPr lang="en" u="sng" dirty="0">
              <a:latin typeface="Franklin Gothic Medium" panose="020B0603020102020204" pitchFamily="34" charset="0"/>
              <a:ea typeface="Franklin Gothic"/>
              <a:cs typeface="Franklin Gothic"/>
            </a:endParaRPr>
          </a:p>
        </p:txBody>
      </p:sp>
      <p:pic>
        <p:nvPicPr>
          <p:cNvPr id="3" name="Picture 2" descr="Map&#10;&#10;Description automatically generated">
            <a:extLst>
              <a:ext uri="{FF2B5EF4-FFF2-40B4-BE49-F238E27FC236}">
                <a16:creationId xmlns:a16="http://schemas.microsoft.com/office/drawing/2014/main" id="{063125EF-AA61-9B49-BBF0-0EB751CA9514}"/>
              </a:ext>
            </a:extLst>
          </p:cNvPr>
          <p:cNvPicPr>
            <a:picLocks noChangeAspect="1"/>
          </p:cNvPicPr>
          <p:nvPr/>
        </p:nvPicPr>
        <p:blipFill>
          <a:blip r:embed="rId4"/>
          <a:stretch>
            <a:fillRect/>
          </a:stretch>
        </p:blipFill>
        <p:spPr>
          <a:xfrm>
            <a:off x="500836" y="1483426"/>
            <a:ext cx="8142329" cy="2470971"/>
          </a:xfrm>
          <a:prstGeom prst="rect">
            <a:avLst/>
          </a:prstGeom>
        </p:spPr>
      </p:pic>
      <p:sp>
        <p:nvSpPr>
          <p:cNvPr id="35" name="Google Shape;165;p17">
            <a:extLst>
              <a:ext uri="{FF2B5EF4-FFF2-40B4-BE49-F238E27FC236}">
                <a16:creationId xmlns:a16="http://schemas.microsoft.com/office/drawing/2014/main" id="{09E2308B-7DE9-2149-BEE8-B5CDC4EE8CF1}"/>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7;p14">
            <a:extLst>
              <a:ext uri="{FF2B5EF4-FFF2-40B4-BE49-F238E27FC236}">
                <a16:creationId xmlns:a16="http://schemas.microsoft.com/office/drawing/2014/main" id="{740DC407-CDB2-3E4F-8D2D-2BCE63B50F8C}"/>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7;p13">
            <a:extLst>
              <a:ext uri="{FF2B5EF4-FFF2-40B4-BE49-F238E27FC236}">
                <a16:creationId xmlns:a16="http://schemas.microsoft.com/office/drawing/2014/main" id="{D74518EB-DD5F-0342-9002-300DC64465B0}"/>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1;p13">
            <a:extLst>
              <a:ext uri="{FF2B5EF4-FFF2-40B4-BE49-F238E27FC236}">
                <a16:creationId xmlns:a16="http://schemas.microsoft.com/office/drawing/2014/main" id="{E0B6DF5D-3F06-1D43-ADFC-235A42384B0A}"/>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2;p13">
            <a:extLst>
              <a:ext uri="{FF2B5EF4-FFF2-40B4-BE49-F238E27FC236}">
                <a16:creationId xmlns:a16="http://schemas.microsoft.com/office/drawing/2014/main" id="{C548ADB7-24FB-6947-B68A-87C6080B128D}"/>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42" name="Google Shape;68;p13">
            <a:extLst>
              <a:ext uri="{FF2B5EF4-FFF2-40B4-BE49-F238E27FC236}">
                <a16:creationId xmlns:a16="http://schemas.microsoft.com/office/drawing/2014/main" id="{16BBB315-A43D-C741-A199-DCF7A67FDB7C}"/>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9;p13">
            <a:extLst>
              <a:ext uri="{FF2B5EF4-FFF2-40B4-BE49-F238E27FC236}">
                <a16:creationId xmlns:a16="http://schemas.microsoft.com/office/drawing/2014/main" id="{5010F5E3-E27C-F045-9D51-9C9CE4E5013F}"/>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44" name="Google Shape;70;p13">
            <a:extLst>
              <a:ext uri="{FF2B5EF4-FFF2-40B4-BE49-F238E27FC236}">
                <a16:creationId xmlns:a16="http://schemas.microsoft.com/office/drawing/2014/main" id="{7F508AAF-8729-7C4C-82E2-66084A4E0304}"/>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45" name="Google Shape;71;p13">
            <a:extLst>
              <a:ext uri="{FF2B5EF4-FFF2-40B4-BE49-F238E27FC236}">
                <a16:creationId xmlns:a16="http://schemas.microsoft.com/office/drawing/2014/main" id="{95CE51B9-FE0E-CB4A-BBF5-2438C57AC113}"/>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46" name="Google Shape;72;p13">
            <a:extLst>
              <a:ext uri="{FF2B5EF4-FFF2-40B4-BE49-F238E27FC236}">
                <a16:creationId xmlns:a16="http://schemas.microsoft.com/office/drawing/2014/main" id="{A7DC0207-764C-F24C-92D6-FB62051D43BD}"/>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47" name="Google Shape;60;p13">
            <a:extLst>
              <a:ext uri="{FF2B5EF4-FFF2-40B4-BE49-F238E27FC236}">
                <a16:creationId xmlns:a16="http://schemas.microsoft.com/office/drawing/2014/main" id="{409E3F17-01D5-D340-A3B7-63C8B7BBFF18}"/>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8;p13">
            <a:extLst>
              <a:ext uri="{FF2B5EF4-FFF2-40B4-BE49-F238E27FC236}">
                <a16:creationId xmlns:a16="http://schemas.microsoft.com/office/drawing/2014/main" id="{36E29B1A-0975-A946-8FDF-2662740A5BCE}"/>
              </a:ext>
            </a:extLst>
          </p:cNvPr>
          <p:cNvSpPr/>
          <p:nvPr/>
        </p:nvSpPr>
        <p:spPr>
          <a:xfrm>
            <a:off x="7202090" y="4521196"/>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2;p13">
            <a:extLst>
              <a:ext uri="{FF2B5EF4-FFF2-40B4-BE49-F238E27FC236}">
                <a16:creationId xmlns:a16="http://schemas.microsoft.com/office/drawing/2014/main" id="{C31194E5-8935-9D48-954F-27A5A42442D5}"/>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50" name="Google Shape;67;p13">
            <a:extLst>
              <a:ext uri="{FF2B5EF4-FFF2-40B4-BE49-F238E27FC236}">
                <a16:creationId xmlns:a16="http://schemas.microsoft.com/office/drawing/2014/main" id="{A7A42DE5-047B-4740-8DF1-E79C46FA3CCE}"/>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latin typeface="Franklin Gothic"/>
                <a:ea typeface="Franklin Gothic"/>
                <a:cs typeface="Franklin Gothic"/>
                <a:sym typeface="Franklin Gothic"/>
              </a:rPr>
              <a:t>QING QING</a:t>
            </a:r>
            <a:endParaRPr sz="1200" b="1" dirty="0">
              <a:latin typeface="Franklin Gothic"/>
              <a:ea typeface="Franklin Gothic"/>
              <a:cs typeface="Franklin Gothic"/>
              <a:sym typeface="Franklin Gothic"/>
            </a:endParaRPr>
          </a:p>
        </p:txBody>
      </p:sp>
    </p:spTree>
    <p:extLst>
      <p:ext uri="{BB962C8B-B14F-4D97-AF65-F5344CB8AC3E}">
        <p14:creationId xmlns:p14="http://schemas.microsoft.com/office/powerpoint/2010/main" val="2235524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44" name="Picture 2" descr="Hackers can trick a Tesla into accelerating by 50 miles per hour | MIT  Technology Review">
            <a:extLst>
              <a:ext uri="{FF2B5EF4-FFF2-40B4-BE49-F238E27FC236}">
                <a16:creationId xmlns:a16="http://schemas.microsoft.com/office/drawing/2014/main" id="{4FE52C37-0A5B-9341-B5A8-ED6838AF297C}"/>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b="7826"/>
          <a:stretch/>
        </p:blipFill>
        <p:spPr bwMode="auto">
          <a:xfrm>
            <a:off x="1375" y="684647"/>
            <a:ext cx="9144000" cy="3921025"/>
          </a:xfrm>
          <a:prstGeom prst="rect">
            <a:avLst/>
          </a:prstGeom>
          <a:noFill/>
          <a:extLst>
            <a:ext uri="{909E8E84-426E-40DD-AFC4-6F175D3DCCD1}">
              <a14:hiddenFill xmlns:a14="http://schemas.microsoft.com/office/drawing/2010/main">
                <a:solidFill>
                  <a:srgbClr val="FFFFFF"/>
                </a:solidFill>
              </a14:hiddenFill>
            </a:ext>
          </a:extLst>
        </p:spPr>
      </p:pic>
      <p:sp>
        <p:nvSpPr>
          <p:cNvPr id="165" name="Google Shape;165;p17"/>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173" name="Google Shape;173;p17"/>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7"/>
          <p:cNvSpPr txBox="1"/>
          <p:nvPr/>
        </p:nvSpPr>
        <p:spPr>
          <a:xfrm>
            <a:off x="46175" y="27708"/>
            <a:ext cx="6501000" cy="9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500" b="1">
                <a:solidFill>
                  <a:srgbClr val="FFFFFF"/>
                </a:solidFill>
                <a:latin typeface="Work Sans"/>
                <a:ea typeface="Work Sans"/>
                <a:cs typeface="Work Sans"/>
                <a:sym typeface="Work Sans"/>
              </a:rPr>
              <a:t>BUSINESS PROBLEM</a:t>
            </a:r>
          </a:p>
        </p:txBody>
      </p:sp>
      <p:pic>
        <p:nvPicPr>
          <p:cNvPr id="25" name="Picture 2" descr="Tesla logo and symbol, meaning, history, PNG">
            <a:extLst>
              <a:ext uri="{FF2B5EF4-FFF2-40B4-BE49-F238E27FC236}">
                <a16:creationId xmlns:a16="http://schemas.microsoft.com/office/drawing/2014/main" id="{4DB6DB3A-EAD6-41FF-8912-A007DBAE2F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77;p14">
            <a:extLst>
              <a:ext uri="{FF2B5EF4-FFF2-40B4-BE49-F238E27FC236}">
                <a16:creationId xmlns:a16="http://schemas.microsoft.com/office/drawing/2014/main" id="{DDEB7E37-2C08-4232-9D0C-21AD12D8B882}"/>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7;p13">
            <a:extLst>
              <a:ext uri="{FF2B5EF4-FFF2-40B4-BE49-F238E27FC236}">
                <a16:creationId xmlns:a16="http://schemas.microsoft.com/office/drawing/2014/main" id="{B332FE51-BC0B-4D2C-ADDA-219BD96AF522}"/>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1;p13">
            <a:extLst>
              <a:ext uri="{FF2B5EF4-FFF2-40B4-BE49-F238E27FC236}">
                <a16:creationId xmlns:a16="http://schemas.microsoft.com/office/drawing/2014/main" id="{B165A67D-3AE6-447A-A8CD-36EFFABBEEA3}"/>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2;p13">
            <a:extLst>
              <a:ext uri="{FF2B5EF4-FFF2-40B4-BE49-F238E27FC236}">
                <a16:creationId xmlns:a16="http://schemas.microsoft.com/office/drawing/2014/main" id="{B8AF0E03-1FEF-4938-880D-A340262EDE5E}"/>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31" name="Google Shape;68;p13">
            <a:extLst>
              <a:ext uri="{FF2B5EF4-FFF2-40B4-BE49-F238E27FC236}">
                <a16:creationId xmlns:a16="http://schemas.microsoft.com/office/drawing/2014/main" id="{1A14BD0D-9688-453D-A0CD-B8666D32C204}"/>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9;p13">
            <a:extLst>
              <a:ext uri="{FF2B5EF4-FFF2-40B4-BE49-F238E27FC236}">
                <a16:creationId xmlns:a16="http://schemas.microsoft.com/office/drawing/2014/main" id="{8E1C8CA4-91A7-4568-88E3-81642FF572C8}"/>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33" name="Google Shape;70;p13">
            <a:extLst>
              <a:ext uri="{FF2B5EF4-FFF2-40B4-BE49-F238E27FC236}">
                <a16:creationId xmlns:a16="http://schemas.microsoft.com/office/drawing/2014/main" id="{4F29F735-E261-4C07-97BB-6555E6007419}"/>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34" name="Google Shape;71;p13">
            <a:extLst>
              <a:ext uri="{FF2B5EF4-FFF2-40B4-BE49-F238E27FC236}">
                <a16:creationId xmlns:a16="http://schemas.microsoft.com/office/drawing/2014/main" id="{4E32C8A1-68F9-4661-B449-03C168FDE502}"/>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35" name="Google Shape;72;p13">
            <a:extLst>
              <a:ext uri="{FF2B5EF4-FFF2-40B4-BE49-F238E27FC236}">
                <a16:creationId xmlns:a16="http://schemas.microsoft.com/office/drawing/2014/main" id="{5D83B9D0-B5D3-4966-8EE9-C5B5411DFDDD}"/>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36" name="Google Shape;59;p13">
            <a:extLst>
              <a:ext uri="{FF2B5EF4-FFF2-40B4-BE49-F238E27FC236}">
                <a16:creationId xmlns:a16="http://schemas.microsoft.com/office/drawing/2014/main" id="{D5686439-D57A-442D-8005-A8D8B6374C71}"/>
              </a:ext>
            </a:extLst>
          </p:cNvPr>
          <p:cNvSpPr/>
          <p:nvPr/>
        </p:nvSpPr>
        <p:spPr>
          <a:xfrm>
            <a:off x="2180214" y="4509714"/>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0;p13">
            <a:extLst>
              <a:ext uri="{FF2B5EF4-FFF2-40B4-BE49-F238E27FC236}">
                <a16:creationId xmlns:a16="http://schemas.microsoft.com/office/drawing/2014/main" id="{97BBAF3A-2AD7-47E5-AA38-BF8B2AB60700}"/>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8;p13">
            <a:extLst>
              <a:ext uri="{FF2B5EF4-FFF2-40B4-BE49-F238E27FC236}">
                <a16:creationId xmlns:a16="http://schemas.microsoft.com/office/drawing/2014/main" id="{C696942C-9793-4992-B83B-1A342D698D4B}"/>
              </a:ext>
            </a:extLst>
          </p:cNvPr>
          <p:cNvSpPr/>
          <p:nvPr/>
        </p:nvSpPr>
        <p:spPr>
          <a:xfrm>
            <a:off x="7202090" y="4521196"/>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p13">
            <a:extLst>
              <a:ext uri="{FF2B5EF4-FFF2-40B4-BE49-F238E27FC236}">
                <a16:creationId xmlns:a16="http://schemas.microsoft.com/office/drawing/2014/main" id="{3BD524D3-C3F0-4B01-955B-86A059A4D6C1}"/>
              </a:ext>
            </a:extLst>
          </p:cNvPr>
          <p:cNvSpPr/>
          <p:nvPr/>
        </p:nvSpPr>
        <p:spPr>
          <a:xfrm>
            <a:off x="8404083" y="4509713"/>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2;p13">
            <a:extLst>
              <a:ext uri="{FF2B5EF4-FFF2-40B4-BE49-F238E27FC236}">
                <a16:creationId xmlns:a16="http://schemas.microsoft.com/office/drawing/2014/main" id="{BCDF698B-0928-4CFA-86DF-F2DBA7DC93FE}"/>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graphicFrame>
        <p:nvGraphicFramePr>
          <p:cNvPr id="2" name="Diagram 1">
            <a:extLst>
              <a:ext uri="{FF2B5EF4-FFF2-40B4-BE49-F238E27FC236}">
                <a16:creationId xmlns:a16="http://schemas.microsoft.com/office/drawing/2014/main" id="{8B01B8E8-E7E7-4055-92A1-ADE075E4045D}"/>
              </a:ext>
            </a:extLst>
          </p:cNvPr>
          <p:cNvGraphicFramePr/>
          <p:nvPr>
            <p:extLst>
              <p:ext uri="{D42A27DB-BD31-4B8C-83A1-F6EECF244321}">
                <p14:modId xmlns:p14="http://schemas.microsoft.com/office/powerpoint/2010/main" val="2006754590"/>
              </p:ext>
            </p:extLst>
          </p:nvPr>
        </p:nvGraphicFramePr>
        <p:xfrm>
          <a:off x="418994" y="828904"/>
          <a:ext cx="5031901" cy="36007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5" name="Straight Connector 4">
            <a:extLst>
              <a:ext uri="{FF2B5EF4-FFF2-40B4-BE49-F238E27FC236}">
                <a16:creationId xmlns:a16="http://schemas.microsoft.com/office/drawing/2014/main" id="{ADEF6D5C-5C1C-4B11-9FA0-C498430C0DD7}"/>
              </a:ext>
            </a:extLst>
          </p:cNvPr>
          <p:cNvCxnSpPr>
            <a:cxnSpLocks/>
          </p:cNvCxnSpPr>
          <p:nvPr/>
        </p:nvCxnSpPr>
        <p:spPr>
          <a:xfrm>
            <a:off x="4391022" y="2000250"/>
            <a:ext cx="4275858" cy="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D37E54B7-0982-448F-B4E3-F9CD03F4858C}"/>
              </a:ext>
            </a:extLst>
          </p:cNvPr>
          <p:cNvCxnSpPr>
            <a:cxnSpLocks/>
          </p:cNvCxnSpPr>
          <p:nvPr/>
        </p:nvCxnSpPr>
        <p:spPr>
          <a:xfrm>
            <a:off x="4391022" y="3171825"/>
            <a:ext cx="4275858" cy="0"/>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DA8FEAD-E2E5-477A-9A77-309D4CB12697}"/>
              </a:ext>
            </a:extLst>
          </p:cNvPr>
          <p:cNvSpPr txBox="1"/>
          <p:nvPr/>
        </p:nvSpPr>
        <p:spPr>
          <a:xfrm>
            <a:off x="4391022" y="938227"/>
            <a:ext cx="4275858" cy="954107"/>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Franklin Gothic Medium" panose="020B0603020102020204" pitchFamily="34" charset="0"/>
              </a:rPr>
              <a:t>Despite autonomous vehicles having a lower accident death rate, individual accidents are getting higher attention from the public that creates impression of Tesla being unsafe</a:t>
            </a:r>
          </a:p>
        </p:txBody>
      </p:sp>
      <p:sp>
        <p:nvSpPr>
          <p:cNvPr id="42" name="TextBox 41">
            <a:extLst>
              <a:ext uri="{FF2B5EF4-FFF2-40B4-BE49-F238E27FC236}">
                <a16:creationId xmlns:a16="http://schemas.microsoft.com/office/drawing/2014/main" id="{B2699254-AE9B-488A-BB49-41526A5A3BE9}"/>
              </a:ext>
            </a:extLst>
          </p:cNvPr>
          <p:cNvSpPr txBox="1"/>
          <p:nvPr/>
        </p:nvSpPr>
        <p:spPr>
          <a:xfrm>
            <a:off x="4391022" y="2259931"/>
            <a:ext cx="4275858" cy="738664"/>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Franklin Gothic Medium" panose="020B0603020102020204" pitchFamily="34" charset="0"/>
              </a:rPr>
              <a:t>Receives software updates over the air</a:t>
            </a:r>
          </a:p>
          <a:p>
            <a:pPr marL="285750" indent="-285750" algn="just">
              <a:buFont typeface="Arial" panose="020B0604020202020204" pitchFamily="34" charset="0"/>
              <a:buChar char="•"/>
            </a:pPr>
            <a:r>
              <a:rPr lang="en-US">
                <a:latin typeface="Franklin Gothic Medium" panose="020B0603020102020204" pitchFamily="34" charset="0"/>
              </a:rPr>
              <a:t>Prone to external hacking</a:t>
            </a:r>
          </a:p>
          <a:p>
            <a:pPr algn="just"/>
            <a:endParaRPr lang="en-US">
              <a:latin typeface="Franklin Gothic Medium" panose="020B0603020102020204" pitchFamily="34" charset="0"/>
            </a:endParaRPr>
          </a:p>
        </p:txBody>
      </p:sp>
      <p:sp>
        <p:nvSpPr>
          <p:cNvPr id="43" name="TextBox 42">
            <a:extLst>
              <a:ext uri="{FF2B5EF4-FFF2-40B4-BE49-F238E27FC236}">
                <a16:creationId xmlns:a16="http://schemas.microsoft.com/office/drawing/2014/main" id="{8987D321-5612-47CD-AC41-3E4174ED7727}"/>
              </a:ext>
            </a:extLst>
          </p:cNvPr>
          <p:cNvSpPr txBox="1"/>
          <p:nvPr/>
        </p:nvSpPr>
        <p:spPr>
          <a:xfrm>
            <a:off x="4391022" y="3491337"/>
            <a:ext cx="4275858" cy="738664"/>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Franklin Gothic Medium" panose="020B0603020102020204" pitchFamily="34" charset="0"/>
              </a:rPr>
              <a:t>More reputable car brands entering EV industry</a:t>
            </a:r>
          </a:p>
          <a:p>
            <a:pPr marL="285750" indent="-285750" algn="just">
              <a:buFont typeface="Arial" panose="020B0604020202020204" pitchFamily="34" charset="0"/>
              <a:buChar char="•"/>
            </a:pPr>
            <a:r>
              <a:rPr lang="en-US">
                <a:latin typeface="Franklin Gothic Medium" panose="020B0603020102020204" pitchFamily="34" charset="0"/>
              </a:rPr>
              <a:t>Tesla should seek to differentiate from its competitors</a:t>
            </a:r>
          </a:p>
        </p:txBody>
      </p:sp>
      <p:sp>
        <p:nvSpPr>
          <p:cNvPr id="46" name="Google Shape;67;p13">
            <a:extLst>
              <a:ext uri="{FF2B5EF4-FFF2-40B4-BE49-F238E27FC236}">
                <a16:creationId xmlns:a16="http://schemas.microsoft.com/office/drawing/2014/main" id="{8E454D98-1A97-674C-9B56-45CE02A2F626}"/>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Franklin Gothic"/>
                <a:ea typeface="Franklin Gothic"/>
                <a:cs typeface="Franklin Gothic"/>
                <a:sym typeface="Franklin Gothic"/>
              </a:rPr>
              <a:t>WEN ZHAO</a:t>
            </a:r>
            <a:endParaRPr sz="1200" b="1">
              <a:latin typeface="Franklin Gothic"/>
              <a:ea typeface="Franklin Gothic"/>
              <a:cs typeface="Franklin Gothic"/>
              <a:sym typeface="Franklin Gothic"/>
            </a:endParaRPr>
          </a:p>
        </p:txBody>
      </p:sp>
      <p:sp>
        <p:nvSpPr>
          <p:cNvPr id="3" name="Arrow: Right 2">
            <a:extLst>
              <a:ext uri="{FF2B5EF4-FFF2-40B4-BE49-F238E27FC236}">
                <a16:creationId xmlns:a16="http://schemas.microsoft.com/office/drawing/2014/main" id="{360034A3-FE1D-4F36-93CE-6DA9544F248D}"/>
              </a:ext>
            </a:extLst>
          </p:cNvPr>
          <p:cNvSpPr/>
          <p:nvPr/>
        </p:nvSpPr>
        <p:spPr>
          <a:xfrm>
            <a:off x="696542" y="3356325"/>
            <a:ext cx="3565909" cy="921739"/>
          </a:xfrm>
          <a:prstGeom prst="rightArrow">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Increased Competition</a:t>
            </a:r>
          </a:p>
        </p:txBody>
      </p:sp>
    </p:spTree>
    <p:extLst>
      <p:ext uri="{BB962C8B-B14F-4D97-AF65-F5344CB8AC3E}">
        <p14:creationId xmlns:p14="http://schemas.microsoft.com/office/powerpoint/2010/main" val="2077672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45" name="Google Shape;1145;p55"/>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1146" name="Google Shape;1146;p55"/>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5"/>
          <p:cNvSpPr txBox="1"/>
          <p:nvPr/>
        </p:nvSpPr>
        <p:spPr>
          <a:xfrm>
            <a:off x="46175" y="0"/>
            <a:ext cx="6501000" cy="9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200" b="1">
                <a:solidFill>
                  <a:srgbClr val="FFFFFF"/>
                </a:solidFill>
                <a:latin typeface="Work Sans"/>
                <a:ea typeface="Work Sans"/>
                <a:cs typeface="Work Sans"/>
                <a:sym typeface="Work Sans"/>
              </a:rPr>
              <a:t>APPENDIX</a:t>
            </a:r>
            <a:endParaRPr sz="4200" b="1">
              <a:solidFill>
                <a:srgbClr val="FFFFFF"/>
              </a:solidFill>
              <a:latin typeface="Work Sans"/>
              <a:ea typeface="Work Sans"/>
              <a:cs typeface="Work Sans"/>
              <a:sym typeface="Work Sans"/>
            </a:endParaRPr>
          </a:p>
        </p:txBody>
      </p:sp>
      <p:pic>
        <p:nvPicPr>
          <p:cNvPr id="36" name="Picture 2" descr="Tesla logo and symbol, meaning, history, PNG">
            <a:extLst>
              <a:ext uri="{FF2B5EF4-FFF2-40B4-BE49-F238E27FC236}">
                <a16:creationId xmlns:a16="http://schemas.microsoft.com/office/drawing/2014/main" id="{FB7B99FE-C70C-B945-B996-3D2477665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38" name="Google Shape;651;p35">
            <a:extLst>
              <a:ext uri="{FF2B5EF4-FFF2-40B4-BE49-F238E27FC236}">
                <a16:creationId xmlns:a16="http://schemas.microsoft.com/office/drawing/2014/main" id="{8CD68E6C-C345-4E48-97DD-CB953E7A27B2}"/>
              </a:ext>
            </a:extLst>
          </p:cNvPr>
          <p:cNvSpPr txBox="1"/>
          <p:nvPr/>
        </p:nvSpPr>
        <p:spPr>
          <a:xfrm>
            <a:off x="1173067" y="816850"/>
            <a:ext cx="6797867" cy="446100"/>
          </a:xfrm>
          <a:prstGeom prst="rect">
            <a:avLst/>
          </a:prstGeom>
          <a:noFill/>
          <a:ln>
            <a:noFill/>
          </a:ln>
        </p:spPr>
        <p:txBody>
          <a:bodyPr spcFirstLastPara="1" wrap="square" lIns="91425" tIns="91425" rIns="91425" bIns="91425" anchor="t" anchorCtr="0">
            <a:noAutofit/>
          </a:bodyPr>
          <a:lstStyle/>
          <a:p>
            <a:pPr algn="ctr"/>
            <a:r>
              <a:rPr lang="en" u="sng" dirty="0">
                <a:latin typeface="Franklin Gothic Medium" panose="020B0603020102020204" pitchFamily="34" charset="0"/>
                <a:ea typeface="Franklin Gothic"/>
                <a:cs typeface="Franklin Gothic"/>
                <a:sym typeface="Franklin Gothic"/>
              </a:rPr>
              <a:t>Visualizations from the Interactive dashboard: Malware Detection by Country by Year </a:t>
            </a:r>
            <a:endParaRPr lang="en" u="sng" dirty="0">
              <a:latin typeface="Franklin Gothic Medium" panose="020B0603020102020204" pitchFamily="34" charset="0"/>
              <a:ea typeface="Franklin Gothic"/>
              <a:cs typeface="Franklin Gothic"/>
            </a:endParaRPr>
          </a:p>
        </p:txBody>
      </p:sp>
      <p:pic>
        <p:nvPicPr>
          <p:cNvPr id="20" name="Picture 19" descr="Chart, treemap chart&#10;&#10;Description automatically generated">
            <a:extLst>
              <a:ext uri="{FF2B5EF4-FFF2-40B4-BE49-F238E27FC236}">
                <a16:creationId xmlns:a16="http://schemas.microsoft.com/office/drawing/2014/main" id="{AF0A2DC0-7C60-2E45-B32D-4DB6B21AE04E}"/>
              </a:ext>
            </a:extLst>
          </p:cNvPr>
          <p:cNvPicPr>
            <a:picLocks noChangeAspect="1"/>
          </p:cNvPicPr>
          <p:nvPr/>
        </p:nvPicPr>
        <p:blipFill>
          <a:blip r:embed="rId4"/>
          <a:stretch>
            <a:fillRect/>
          </a:stretch>
        </p:blipFill>
        <p:spPr>
          <a:xfrm>
            <a:off x="219909" y="1554717"/>
            <a:ext cx="8693834" cy="2310925"/>
          </a:xfrm>
          <a:prstGeom prst="rect">
            <a:avLst/>
          </a:prstGeom>
        </p:spPr>
      </p:pic>
      <p:sp>
        <p:nvSpPr>
          <p:cNvPr id="21" name="Google Shape;165;p17">
            <a:extLst>
              <a:ext uri="{FF2B5EF4-FFF2-40B4-BE49-F238E27FC236}">
                <a16:creationId xmlns:a16="http://schemas.microsoft.com/office/drawing/2014/main" id="{66947F3B-0ADC-9149-AC9D-767CF75B6515}"/>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7;p14">
            <a:extLst>
              <a:ext uri="{FF2B5EF4-FFF2-40B4-BE49-F238E27FC236}">
                <a16:creationId xmlns:a16="http://schemas.microsoft.com/office/drawing/2014/main" id="{3B94AB25-1C2E-7A4A-A5FA-41511715EAEB}"/>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7;p13">
            <a:extLst>
              <a:ext uri="{FF2B5EF4-FFF2-40B4-BE49-F238E27FC236}">
                <a16:creationId xmlns:a16="http://schemas.microsoft.com/office/drawing/2014/main" id="{1F6555FD-B87E-8341-86DB-97CF12F49368}"/>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1;p13">
            <a:extLst>
              <a:ext uri="{FF2B5EF4-FFF2-40B4-BE49-F238E27FC236}">
                <a16:creationId xmlns:a16="http://schemas.microsoft.com/office/drawing/2014/main" id="{6DC98602-8FF1-6F49-8CBB-35A3131143E6}"/>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2;p13">
            <a:extLst>
              <a:ext uri="{FF2B5EF4-FFF2-40B4-BE49-F238E27FC236}">
                <a16:creationId xmlns:a16="http://schemas.microsoft.com/office/drawing/2014/main" id="{CCD0EF31-E731-FB4B-AE4A-55D820E48202}"/>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40" name="Google Shape;68;p13">
            <a:extLst>
              <a:ext uri="{FF2B5EF4-FFF2-40B4-BE49-F238E27FC236}">
                <a16:creationId xmlns:a16="http://schemas.microsoft.com/office/drawing/2014/main" id="{A8E9CB49-9AE3-D140-B6D1-870268B558FF}"/>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9;p13">
            <a:extLst>
              <a:ext uri="{FF2B5EF4-FFF2-40B4-BE49-F238E27FC236}">
                <a16:creationId xmlns:a16="http://schemas.microsoft.com/office/drawing/2014/main" id="{0F7EC503-12F0-EC4C-817E-DB65BA2999C7}"/>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42" name="Google Shape;70;p13">
            <a:extLst>
              <a:ext uri="{FF2B5EF4-FFF2-40B4-BE49-F238E27FC236}">
                <a16:creationId xmlns:a16="http://schemas.microsoft.com/office/drawing/2014/main" id="{76AED5AB-07FC-3D46-8C75-DAF42208EFA9}"/>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43" name="Google Shape;71;p13">
            <a:extLst>
              <a:ext uri="{FF2B5EF4-FFF2-40B4-BE49-F238E27FC236}">
                <a16:creationId xmlns:a16="http://schemas.microsoft.com/office/drawing/2014/main" id="{E8CF1ACB-1D6A-4247-9B2E-42891C331C97}"/>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44" name="Google Shape;72;p13">
            <a:extLst>
              <a:ext uri="{FF2B5EF4-FFF2-40B4-BE49-F238E27FC236}">
                <a16:creationId xmlns:a16="http://schemas.microsoft.com/office/drawing/2014/main" id="{DDC2E727-23F3-034A-A139-BC69FE7F84AA}"/>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45" name="Google Shape;60;p13">
            <a:extLst>
              <a:ext uri="{FF2B5EF4-FFF2-40B4-BE49-F238E27FC236}">
                <a16:creationId xmlns:a16="http://schemas.microsoft.com/office/drawing/2014/main" id="{2F8976D9-F4DE-694E-A5C9-06304B151784}"/>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8;p13">
            <a:extLst>
              <a:ext uri="{FF2B5EF4-FFF2-40B4-BE49-F238E27FC236}">
                <a16:creationId xmlns:a16="http://schemas.microsoft.com/office/drawing/2014/main" id="{E3BD05F6-21FB-3A4D-9F15-2FF9698690F6}"/>
              </a:ext>
            </a:extLst>
          </p:cNvPr>
          <p:cNvSpPr/>
          <p:nvPr/>
        </p:nvSpPr>
        <p:spPr>
          <a:xfrm>
            <a:off x="7202090" y="4521196"/>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2;p13">
            <a:extLst>
              <a:ext uri="{FF2B5EF4-FFF2-40B4-BE49-F238E27FC236}">
                <a16:creationId xmlns:a16="http://schemas.microsoft.com/office/drawing/2014/main" id="{ACEB6F7C-C788-FD46-8AFA-812CE053E08A}"/>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48" name="Google Shape;67;p13">
            <a:extLst>
              <a:ext uri="{FF2B5EF4-FFF2-40B4-BE49-F238E27FC236}">
                <a16:creationId xmlns:a16="http://schemas.microsoft.com/office/drawing/2014/main" id="{92B7F3FF-5E88-0D45-9656-4219338A5351}"/>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latin typeface="Franklin Gothic"/>
                <a:ea typeface="Franklin Gothic"/>
                <a:cs typeface="Franklin Gothic"/>
                <a:sym typeface="Franklin Gothic"/>
              </a:rPr>
              <a:t>QING QING</a:t>
            </a:r>
            <a:endParaRPr sz="1200" b="1" dirty="0">
              <a:latin typeface="Franklin Gothic"/>
              <a:ea typeface="Franklin Gothic"/>
              <a:cs typeface="Franklin Gothic"/>
              <a:sym typeface="Franklin Gothic"/>
            </a:endParaRPr>
          </a:p>
        </p:txBody>
      </p:sp>
    </p:spTree>
    <p:extLst>
      <p:ext uri="{BB962C8B-B14F-4D97-AF65-F5344CB8AC3E}">
        <p14:creationId xmlns:p14="http://schemas.microsoft.com/office/powerpoint/2010/main" val="1432791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41" name="Picture 2" descr="Hackers can trick a Tesla into accelerating by 50 miles per hour | MIT  Technology Review">
            <a:extLst>
              <a:ext uri="{FF2B5EF4-FFF2-40B4-BE49-F238E27FC236}">
                <a16:creationId xmlns:a16="http://schemas.microsoft.com/office/drawing/2014/main" id="{871F7BFC-5560-A245-BD4C-41722626B4E6}"/>
              </a:ext>
            </a:extLst>
          </p:cNvPr>
          <p:cNvPicPr>
            <a:picLocks noChangeAspect="1" noChangeArrowheads="1"/>
          </p:cNvPicPr>
          <p:nvPr/>
        </p:nvPicPr>
        <p:blipFill rotWithShape="1">
          <a:blip r:embed="rId3">
            <a:alphaModFix amt="85000"/>
            <a:extLst>
              <a:ext uri="{28A0092B-C50C-407E-A947-70E740481C1C}">
                <a14:useLocalDpi xmlns:a14="http://schemas.microsoft.com/office/drawing/2010/main" val="0"/>
              </a:ext>
            </a:extLst>
          </a:blip>
          <a:srcRect l="11592" b="5351"/>
          <a:stretch/>
        </p:blipFill>
        <p:spPr bwMode="auto">
          <a:xfrm>
            <a:off x="0" y="59608"/>
            <a:ext cx="9144000" cy="4562705"/>
          </a:xfrm>
          <a:prstGeom prst="rect">
            <a:avLst/>
          </a:prstGeom>
          <a:noFill/>
          <a:extLst>
            <a:ext uri="{909E8E84-426E-40DD-AFC4-6F175D3DCCD1}">
              <a14:hiddenFill xmlns:a14="http://schemas.microsoft.com/office/drawing/2010/main">
                <a:solidFill>
                  <a:srgbClr val="FFFFFF"/>
                </a:solidFill>
              </a14:hiddenFill>
            </a:ext>
          </a:extLst>
        </p:spPr>
      </p:pic>
      <p:sp>
        <p:nvSpPr>
          <p:cNvPr id="165" name="Google Shape;165;p17"/>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173" name="Google Shape;173;p17"/>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7"/>
          <p:cNvSpPr txBox="1"/>
          <p:nvPr/>
        </p:nvSpPr>
        <p:spPr>
          <a:xfrm>
            <a:off x="46175" y="27708"/>
            <a:ext cx="6501000" cy="9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500" b="1">
                <a:solidFill>
                  <a:srgbClr val="FFFFFF"/>
                </a:solidFill>
                <a:latin typeface="Work Sans"/>
                <a:ea typeface="Work Sans"/>
                <a:cs typeface="Work Sans"/>
                <a:sym typeface="Work Sans"/>
              </a:rPr>
              <a:t>BUSINESS CHALLENGE</a:t>
            </a:r>
          </a:p>
        </p:txBody>
      </p:sp>
      <p:pic>
        <p:nvPicPr>
          <p:cNvPr id="25" name="Picture 2" descr="Tesla logo and symbol, meaning, history, PNG">
            <a:extLst>
              <a:ext uri="{FF2B5EF4-FFF2-40B4-BE49-F238E27FC236}">
                <a16:creationId xmlns:a16="http://schemas.microsoft.com/office/drawing/2014/main" id="{4DB6DB3A-EAD6-41FF-8912-A007DBAE2F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77;p14">
            <a:extLst>
              <a:ext uri="{FF2B5EF4-FFF2-40B4-BE49-F238E27FC236}">
                <a16:creationId xmlns:a16="http://schemas.microsoft.com/office/drawing/2014/main" id="{DDEB7E37-2C08-4232-9D0C-21AD12D8B882}"/>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7;p13">
            <a:extLst>
              <a:ext uri="{FF2B5EF4-FFF2-40B4-BE49-F238E27FC236}">
                <a16:creationId xmlns:a16="http://schemas.microsoft.com/office/drawing/2014/main" id="{B332FE51-BC0B-4D2C-ADDA-219BD96AF522}"/>
              </a:ext>
            </a:extLst>
          </p:cNvPr>
          <p:cNvSpPr/>
          <p:nvPr/>
        </p:nvSpPr>
        <p:spPr>
          <a:xfrm>
            <a:off x="4749868" y="453424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1;p13">
            <a:extLst>
              <a:ext uri="{FF2B5EF4-FFF2-40B4-BE49-F238E27FC236}">
                <a16:creationId xmlns:a16="http://schemas.microsoft.com/office/drawing/2014/main" id="{B165A67D-3AE6-447A-A8CD-36EFFABBEEA3}"/>
              </a:ext>
            </a:extLst>
          </p:cNvPr>
          <p:cNvSpPr/>
          <p:nvPr/>
        </p:nvSpPr>
        <p:spPr>
          <a:xfrm>
            <a:off x="5942783" y="453424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2;p13">
            <a:extLst>
              <a:ext uri="{FF2B5EF4-FFF2-40B4-BE49-F238E27FC236}">
                <a16:creationId xmlns:a16="http://schemas.microsoft.com/office/drawing/2014/main" id="{B8AF0E03-1FEF-4938-880D-A340262EDE5E}"/>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31" name="Google Shape;68;p13">
            <a:extLst>
              <a:ext uri="{FF2B5EF4-FFF2-40B4-BE49-F238E27FC236}">
                <a16:creationId xmlns:a16="http://schemas.microsoft.com/office/drawing/2014/main" id="{1A14BD0D-9688-453D-A0CD-B8666D32C204}"/>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9;p13">
            <a:extLst>
              <a:ext uri="{FF2B5EF4-FFF2-40B4-BE49-F238E27FC236}">
                <a16:creationId xmlns:a16="http://schemas.microsoft.com/office/drawing/2014/main" id="{8E1C8CA4-91A7-4568-88E3-81642FF572C8}"/>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33" name="Google Shape;70;p13">
            <a:extLst>
              <a:ext uri="{FF2B5EF4-FFF2-40B4-BE49-F238E27FC236}">
                <a16:creationId xmlns:a16="http://schemas.microsoft.com/office/drawing/2014/main" id="{4F29F735-E261-4C07-97BB-6555E6007419}"/>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34" name="Google Shape;71;p13">
            <a:extLst>
              <a:ext uri="{FF2B5EF4-FFF2-40B4-BE49-F238E27FC236}">
                <a16:creationId xmlns:a16="http://schemas.microsoft.com/office/drawing/2014/main" id="{4E32C8A1-68F9-4661-B449-03C168FDE502}"/>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35" name="Google Shape;72;p13">
            <a:extLst>
              <a:ext uri="{FF2B5EF4-FFF2-40B4-BE49-F238E27FC236}">
                <a16:creationId xmlns:a16="http://schemas.microsoft.com/office/drawing/2014/main" id="{5D83B9D0-B5D3-4966-8EE9-C5B5411DFDDD}"/>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36" name="Google Shape;59;p13">
            <a:extLst>
              <a:ext uri="{FF2B5EF4-FFF2-40B4-BE49-F238E27FC236}">
                <a16:creationId xmlns:a16="http://schemas.microsoft.com/office/drawing/2014/main" id="{D5686439-D57A-442D-8005-A8D8B6374C71}"/>
              </a:ext>
            </a:extLst>
          </p:cNvPr>
          <p:cNvSpPr/>
          <p:nvPr/>
        </p:nvSpPr>
        <p:spPr>
          <a:xfrm>
            <a:off x="2180601" y="4534240"/>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0;p13">
            <a:extLst>
              <a:ext uri="{FF2B5EF4-FFF2-40B4-BE49-F238E27FC236}">
                <a16:creationId xmlns:a16="http://schemas.microsoft.com/office/drawing/2014/main" id="{97BBAF3A-2AD7-47E5-AA38-BF8B2AB60700}"/>
              </a:ext>
            </a:extLst>
          </p:cNvPr>
          <p:cNvSpPr/>
          <p:nvPr/>
        </p:nvSpPr>
        <p:spPr>
          <a:xfrm>
            <a:off x="3453298" y="453424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8;p13">
            <a:extLst>
              <a:ext uri="{FF2B5EF4-FFF2-40B4-BE49-F238E27FC236}">
                <a16:creationId xmlns:a16="http://schemas.microsoft.com/office/drawing/2014/main" id="{C696942C-9793-4992-B83B-1A342D698D4B}"/>
              </a:ext>
            </a:extLst>
          </p:cNvPr>
          <p:cNvSpPr/>
          <p:nvPr/>
        </p:nvSpPr>
        <p:spPr>
          <a:xfrm>
            <a:off x="7202090" y="453424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p13">
            <a:extLst>
              <a:ext uri="{FF2B5EF4-FFF2-40B4-BE49-F238E27FC236}">
                <a16:creationId xmlns:a16="http://schemas.microsoft.com/office/drawing/2014/main" id="{3BD524D3-C3F0-4B01-955B-86A059A4D6C1}"/>
              </a:ext>
            </a:extLst>
          </p:cNvPr>
          <p:cNvSpPr/>
          <p:nvPr/>
        </p:nvSpPr>
        <p:spPr>
          <a:xfrm>
            <a:off x="8404083" y="453424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2;p13">
            <a:extLst>
              <a:ext uri="{FF2B5EF4-FFF2-40B4-BE49-F238E27FC236}">
                <a16:creationId xmlns:a16="http://schemas.microsoft.com/office/drawing/2014/main" id="{BCDF698B-0928-4CFA-86DF-F2DBA7DC93FE}"/>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3" name="Rectangle 2">
            <a:extLst>
              <a:ext uri="{FF2B5EF4-FFF2-40B4-BE49-F238E27FC236}">
                <a16:creationId xmlns:a16="http://schemas.microsoft.com/office/drawing/2014/main" id="{42A2D0C7-118E-40D6-9BE5-51D110819652}"/>
              </a:ext>
            </a:extLst>
          </p:cNvPr>
          <p:cNvSpPr/>
          <p:nvPr/>
        </p:nvSpPr>
        <p:spPr>
          <a:xfrm>
            <a:off x="5133110" y="1445621"/>
            <a:ext cx="3731308" cy="598073"/>
          </a:xfrm>
          <a:prstGeom prst="rect">
            <a:avLst/>
          </a:prstGeom>
          <a:noFill/>
          <a:ln>
            <a:noFill/>
          </a:ln>
        </p:spPr>
        <p:txBody>
          <a:bodyPr spcFirstLastPara="1" wrap="square" lIns="91425" tIns="91425" rIns="91425" bIns="91425" anchor="ctr" anchorCtr="0">
            <a:noAutofit/>
          </a:bodyPr>
          <a:lstStyle/>
          <a:p>
            <a:r>
              <a:rPr lang="en-US" b="1">
                <a:solidFill>
                  <a:schemeClr val="accent2"/>
                </a:solidFill>
                <a:latin typeface="Work Sans"/>
              </a:rPr>
              <a:t>How can Tesla effectively address the safety concerns of its target market to consolidate market share and stay ahead of the competition?</a:t>
            </a:r>
          </a:p>
        </p:txBody>
      </p:sp>
      <p:sp>
        <p:nvSpPr>
          <p:cNvPr id="43" name="Google Shape;67;p13">
            <a:extLst>
              <a:ext uri="{FF2B5EF4-FFF2-40B4-BE49-F238E27FC236}">
                <a16:creationId xmlns:a16="http://schemas.microsoft.com/office/drawing/2014/main" id="{51917485-1FFF-9E4D-B980-489E5A18CC93}"/>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Franklin Gothic"/>
                <a:ea typeface="Franklin Gothic"/>
                <a:cs typeface="Franklin Gothic"/>
                <a:sym typeface="Franklin Gothic"/>
              </a:rPr>
              <a:t>WEN ZHAO</a:t>
            </a:r>
            <a:endParaRPr sz="1200" b="1">
              <a:latin typeface="Franklin Gothic"/>
              <a:ea typeface="Franklin Gothic"/>
              <a:cs typeface="Franklin Gothic"/>
              <a:sym typeface="Franklin Gothic"/>
            </a:endParaRPr>
          </a:p>
        </p:txBody>
      </p:sp>
    </p:spTree>
    <p:extLst>
      <p:ext uri="{BB962C8B-B14F-4D97-AF65-F5344CB8AC3E}">
        <p14:creationId xmlns:p14="http://schemas.microsoft.com/office/powerpoint/2010/main" val="3426000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p17"/>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173" name="Google Shape;173;p17"/>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7"/>
          <p:cNvSpPr txBox="1"/>
          <p:nvPr/>
        </p:nvSpPr>
        <p:spPr>
          <a:xfrm>
            <a:off x="46175" y="27708"/>
            <a:ext cx="6501000" cy="9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b="1">
                <a:solidFill>
                  <a:srgbClr val="FFFFFF"/>
                </a:solidFill>
                <a:latin typeface="Work Sans"/>
                <a:ea typeface="Work Sans"/>
                <a:cs typeface="Work Sans"/>
                <a:sym typeface="Work Sans"/>
              </a:rPr>
              <a:t>PROPOSED SOLUTION</a:t>
            </a:r>
            <a:endParaRPr sz="3500" b="1">
              <a:solidFill>
                <a:srgbClr val="FFFFFF"/>
              </a:solidFill>
              <a:latin typeface="Work Sans"/>
              <a:ea typeface="Work Sans"/>
              <a:cs typeface="Work Sans"/>
              <a:sym typeface="Work Sans"/>
            </a:endParaRPr>
          </a:p>
        </p:txBody>
      </p:sp>
      <p:pic>
        <p:nvPicPr>
          <p:cNvPr id="25" name="Picture 2" descr="Tesla logo and symbol, meaning, history, PNG">
            <a:extLst>
              <a:ext uri="{FF2B5EF4-FFF2-40B4-BE49-F238E27FC236}">
                <a16:creationId xmlns:a16="http://schemas.microsoft.com/office/drawing/2014/main" id="{4DB6DB3A-EAD6-41FF-8912-A007DBAE2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77;p14">
            <a:extLst>
              <a:ext uri="{FF2B5EF4-FFF2-40B4-BE49-F238E27FC236}">
                <a16:creationId xmlns:a16="http://schemas.microsoft.com/office/drawing/2014/main" id="{DDEB7E37-2C08-4232-9D0C-21AD12D8B882}"/>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7;p13">
            <a:extLst>
              <a:ext uri="{FF2B5EF4-FFF2-40B4-BE49-F238E27FC236}">
                <a16:creationId xmlns:a16="http://schemas.microsoft.com/office/drawing/2014/main" id="{B332FE51-BC0B-4D2C-ADDA-219BD96AF522}"/>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1;p13">
            <a:extLst>
              <a:ext uri="{FF2B5EF4-FFF2-40B4-BE49-F238E27FC236}">
                <a16:creationId xmlns:a16="http://schemas.microsoft.com/office/drawing/2014/main" id="{B165A67D-3AE6-447A-A8CD-36EFFABBEEA3}"/>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2;p13">
            <a:extLst>
              <a:ext uri="{FF2B5EF4-FFF2-40B4-BE49-F238E27FC236}">
                <a16:creationId xmlns:a16="http://schemas.microsoft.com/office/drawing/2014/main" id="{B8AF0E03-1FEF-4938-880D-A340262EDE5E}"/>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31" name="Google Shape;68;p13">
            <a:extLst>
              <a:ext uri="{FF2B5EF4-FFF2-40B4-BE49-F238E27FC236}">
                <a16:creationId xmlns:a16="http://schemas.microsoft.com/office/drawing/2014/main" id="{1A14BD0D-9688-453D-A0CD-B8666D32C204}"/>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9;p13">
            <a:extLst>
              <a:ext uri="{FF2B5EF4-FFF2-40B4-BE49-F238E27FC236}">
                <a16:creationId xmlns:a16="http://schemas.microsoft.com/office/drawing/2014/main" id="{8E1C8CA4-91A7-4568-88E3-81642FF572C8}"/>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33" name="Google Shape;70;p13">
            <a:extLst>
              <a:ext uri="{FF2B5EF4-FFF2-40B4-BE49-F238E27FC236}">
                <a16:creationId xmlns:a16="http://schemas.microsoft.com/office/drawing/2014/main" id="{4F29F735-E261-4C07-97BB-6555E6007419}"/>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34" name="Google Shape;71;p13">
            <a:extLst>
              <a:ext uri="{FF2B5EF4-FFF2-40B4-BE49-F238E27FC236}">
                <a16:creationId xmlns:a16="http://schemas.microsoft.com/office/drawing/2014/main" id="{4E32C8A1-68F9-4661-B449-03C168FDE502}"/>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35" name="Google Shape;72;p13">
            <a:extLst>
              <a:ext uri="{FF2B5EF4-FFF2-40B4-BE49-F238E27FC236}">
                <a16:creationId xmlns:a16="http://schemas.microsoft.com/office/drawing/2014/main" id="{5D83B9D0-B5D3-4966-8EE9-C5B5411DFDDD}"/>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36" name="Google Shape;59;p13">
            <a:extLst>
              <a:ext uri="{FF2B5EF4-FFF2-40B4-BE49-F238E27FC236}">
                <a16:creationId xmlns:a16="http://schemas.microsoft.com/office/drawing/2014/main" id="{D5686439-D57A-442D-8005-A8D8B6374C71}"/>
              </a:ext>
            </a:extLst>
          </p:cNvPr>
          <p:cNvSpPr/>
          <p:nvPr/>
        </p:nvSpPr>
        <p:spPr>
          <a:xfrm>
            <a:off x="2180214" y="4509714"/>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0;p13">
            <a:extLst>
              <a:ext uri="{FF2B5EF4-FFF2-40B4-BE49-F238E27FC236}">
                <a16:creationId xmlns:a16="http://schemas.microsoft.com/office/drawing/2014/main" id="{97BBAF3A-2AD7-47E5-AA38-BF8B2AB60700}"/>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8;p13">
            <a:extLst>
              <a:ext uri="{FF2B5EF4-FFF2-40B4-BE49-F238E27FC236}">
                <a16:creationId xmlns:a16="http://schemas.microsoft.com/office/drawing/2014/main" id="{C696942C-9793-4992-B83B-1A342D698D4B}"/>
              </a:ext>
            </a:extLst>
          </p:cNvPr>
          <p:cNvSpPr/>
          <p:nvPr/>
        </p:nvSpPr>
        <p:spPr>
          <a:xfrm>
            <a:off x="7202090" y="4521196"/>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p13">
            <a:extLst>
              <a:ext uri="{FF2B5EF4-FFF2-40B4-BE49-F238E27FC236}">
                <a16:creationId xmlns:a16="http://schemas.microsoft.com/office/drawing/2014/main" id="{3BD524D3-C3F0-4B01-955B-86A059A4D6C1}"/>
              </a:ext>
            </a:extLst>
          </p:cNvPr>
          <p:cNvSpPr/>
          <p:nvPr/>
        </p:nvSpPr>
        <p:spPr>
          <a:xfrm>
            <a:off x="8404083" y="4509713"/>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2;p13">
            <a:extLst>
              <a:ext uri="{FF2B5EF4-FFF2-40B4-BE49-F238E27FC236}">
                <a16:creationId xmlns:a16="http://schemas.microsoft.com/office/drawing/2014/main" id="{BCDF698B-0928-4CFA-86DF-F2DBA7DC93FE}"/>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grpSp>
        <p:nvGrpSpPr>
          <p:cNvPr id="46" name="Google Shape;208;p18">
            <a:extLst>
              <a:ext uri="{FF2B5EF4-FFF2-40B4-BE49-F238E27FC236}">
                <a16:creationId xmlns:a16="http://schemas.microsoft.com/office/drawing/2014/main" id="{E4D3A78F-6A48-6F4F-9C57-22553362B280}"/>
              </a:ext>
            </a:extLst>
          </p:cNvPr>
          <p:cNvGrpSpPr/>
          <p:nvPr/>
        </p:nvGrpSpPr>
        <p:grpSpPr>
          <a:xfrm>
            <a:off x="403650" y="1790182"/>
            <a:ext cx="8336700" cy="1648457"/>
            <a:chOff x="294400" y="936700"/>
            <a:chExt cx="8336700" cy="2983632"/>
          </a:xfrm>
        </p:grpSpPr>
        <p:sp>
          <p:nvSpPr>
            <p:cNvPr id="47" name="Google Shape;209;p18">
              <a:extLst>
                <a:ext uri="{FF2B5EF4-FFF2-40B4-BE49-F238E27FC236}">
                  <a16:creationId xmlns:a16="http://schemas.microsoft.com/office/drawing/2014/main" id="{7E72F13C-60A7-0A4A-87F2-0C546A18E947}"/>
                </a:ext>
              </a:extLst>
            </p:cNvPr>
            <p:cNvSpPr txBox="1"/>
            <p:nvPr/>
          </p:nvSpPr>
          <p:spPr>
            <a:xfrm>
              <a:off x="294400" y="936700"/>
              <a:ext cx="8336700" cy="2885400"/>
            </a:xfrm>
            <a:prstGeom prst="rect">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3810000" lvl="0" indent="0" algn="ctr" rtl="0">
                <a:spcBef>
                  <a:spcPts val="0"/>
                </a:spcBef>
                <a:spcAft>
                  <a:spcPts val="0"/>
                </a:spcAft>
                <a:buNone/>
              </a:pPr>
              <a:r>
                <a:rPr lang="en-US" sz="4200" b="1">
                  <a:latin typeface="Work Sans"/>
                  <a:ea typeface="Work Sans"/>
                  <a:cs typeface="Work Sans"/>
                  <a:sym typeface="Work Sans"/>
                </a:rPr>
                <a:t>SAFE-</a:t>
              </a:r>
              <a:r>
                <a:rPr lang="en-US" sz="4200" b="1">
                  <a:solidFill>
                    <a:srgbClr val="E61737"/>
                  </a:solidFill>
                  <a:latin typeface="Work Sans"/>
                  <a:ea typeface="Work Sans"/>
                  <a:cs typeface="Work Sans"/>
                  <a:sym typeface="Work Sans"/>
                </a:rPr>
                <a:t>T</a:t>
              </a:r>
              <a:endParaRPr sz="4200" b="1">
                <a:solidFill>
                  <a:srgbClr val="E61737"/>
                </a:solidFill>
                <a:latin typeface="Work Sans"/>
                <a:ea typeface="Work Sans"/>
                <a:cs typeface="Work Sans"/>
                <a:sym typeface="Work Sans"/>
              </a:endParaRPr>
            </a:p>
            <a:p>
              <a:pPr marL="0" marR="3810929" lvl="0" indent="0" algn="ctr" rtl="0">
                <a:spcBef>
                  <a:spcPts val="0"/>
                </a:spcBef>
                <a:spcAft>
                  <a:spcPts val="0"/>
                </a:spcAft>
                <a:buClr>
                  <a:schemeClr val="dk1"/>
                </a:buClr>
                <a:buSzPts val="1100"/>
                <a:buFont typeface="Arial"/>
                <a:buNone/>
              </a:pPr>
              <a:endParaRPr sz="1000" b="1">
                <a:latin typeface="Work Sans"/>
                <a:ea typeface="Work Sans"/>
                <a:cs typeface="Work Sans"/>
                <a:sym typeface="Work Sans"/>
              </a:endParaRPr>
            </a:p>
            <a:p>
              <a:pPr marL="0" marR="3810929" lvl="0" indent="0" algn="ctr" rtl="0">
                <a:spcBef>
                  <a:spcPts val="0"/>
                </a:spcBef>
                <a:spcAft>
                  <a:spcPts val="0"/>
                </a:spcAft>
                <a:buNone/>
              </a:pPr>
              <a:r>
                <a:rPr lang="en" b="1">
                  <a:latin typeface="Franklin Gothic Medium" panose="020B0603020102020204" pitchFamily="34" charset="0"/>
                  <a:ea typeface="Franklin Gothic"/>
                  <a:cs typeface="Franklin Gothic"/>
                  <a:sym typeface="Franklin Gothic"/>
                </a:rPr>
                <a:t>EV Computer Chip Malware Analytics &amp; Predictive Model</a:t>
              </a:r>
              <a:endParaRPr sz="1100" b="1">
                <a:latin typeface="Franklin Gothic Medium" panose="020B0603020102020204" pitchFamily="34" charset="0"/>
                <a:ea typeface="Franklin Gothic"/>
                <a:cs typeface="Franklin Gothic"/>
                <a:sym typeface="Franklin Gothic"/>
              </a:endParaRPr>
            </a:p>
          </p:txBody>
        </p:sp>
        <p:sp>
          <p:nvSpPr>
            <p:cNvPr id="48" name="Google Shape;210;p18">
              <a:extLst>
                <a:ext uri="{FF2B5EF4-FFF2-40B4-BE49-F238E27FC236}">
                  <a16:creationId xmlns:a16="http://schemas.microsoft.com/office/drawing/2014/main" id="{444F3FAF-35EC-BE43-A8DB-26E31E79FCF5}"/>
                </a:ext>
              </a:extLst>
            </p:cNvPr>
            <p:cNvSpPr/>
            <p:nvPr/>
          </p:nvSpPr>
          <p:spPr>
            <a:xfrm>
              <a:off x="5245232" y="2379400"/>
              <a:ext cx="603868" cy="331272"/>
            </a:xfrm>
            <a:prstGeom prst="leftArrow">
              <a:avLst>
                <a:gd name="adj1" fmla="val 50000"/>
                <a:gd name="adj2" fmla="val 50000"/>
              </a:avLst>
            </a:prstGeom>
            <a:solidFill>
              <a:srgbClr val="FFF2CC"/>
            </a:solidFill>
            <a:ln w="2857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1;p18">
              <a:extLst>
                <a:ext uri="{FF2B5EF4-FFF2-40B4-BE49-F238E27FC236}">
                  <a16:creationId xmlns:a16="http://schemas.microsoft.com/office/drawing/2014/main" id="{7EDC7AB2-6214-5A41-8E03-BC16BD10B98D}"/>
                </a:ext>
              </a:extLst>
            </p:cNvPr>
            <p:cNvSpPr txBox="1"/>
            <p:nvPr/>
          </p:nvSpPr>
          <p:spPr>
            <a:xfrm>
              <a:off x="6004700" y="2066426"/>
              <a:ext cx="2470800" cy="826201"/>
            </a:xfrm>
            <a:prstGeom prst="rect">
              <a:avLst/>
            </a:prstGeom>
            <a:solidFill>
              <a:srgbClr val="FCE5CD"/>
            </a:solidFill>
            <a:ln w="3810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Franklin Gothic Medium" panose="020B0603020102020204" pitchFamily="34" charset="0"/>
                  <a:ea typeface="Franklin Gothic"/>
                  <a:cs typeface="Franklin Gothic"/>
                  <a:sym typeface="Franklin Gothic"/>
                </a:rPr>
                <a:t>Integrate data from other departments</a:t>
              </a:r>
              <a:endParaRPr sz="1200">
                <a:latin typeface="Franklin Gothic Medium" panose="020B0603020102020204" pitchFamily="34" charset="0"/>
                <a:ea typeface="Franklin Gothic"/>
                <a:cs typeface="Franklin Gothic"/>
                <a:sym typeface="Franklin Gothic"/>
              </a:endParaRPr>
            </a:p>
          </p:txBody>
        </p:sp>
        <p:cxnSp>
          <p:nvCxnSpPr>
            <p:cNvPr id="52" name="Google Shape;214;p18">
              <a:extLst>
                <a:ext uri="{FF2B5EF4-FFF2-40B4-BE49-F238E27FC236}">
                  <a16:creationId xmlns:a16="http://schemas.microsoft.com/office/drawing/2014/main" id="{6B9B2F30-D7E2-FF46-805D-32C99B695C69}"/>
                </a:ext>
              </a:extLst>
            </p:cNvPr>
            <p:cNvCxnSpPr/>
            <p:nvPr/>
          </p:nvCxnSpPr>
          <p:spPr>
            <a:xfrm>
              <a:off x="4965414" y="1047533"/>
              <a:ext cx="7800" cy="2872799"/>
            </a:xfrm>
            <a:prstGeom prst="straightConnector1">
              <a:avLst/>
            </a:prstGeom>
            <a:noFill/>
            <a:ln w="38100" cap="flat" cmpd="sng">
              <a:solidFill>
                <a:srgbClr val="980000"/>
              </a:solidFill>
              <a:prstDash val="dash"/>
              <a:round/>
              <a:headEnd type="none" w="med" len="med"/>
              <a:tailEnd type="none" w="med" len="med"/>
            </a:ln>
          </p:spPr>
        </p:cxnSp>
      </p:grpSp>
      <p:grpSp>
        <p:nvGrpSpPr>
          <p:cNvPr id="53" name="Google Shape;215;p18">
            <a:extLst>
              <a:ext uri="{FF2B5EF4-FFF2-40B4-BE49-F238E27FC236}">
                <a16:creationId xmlns:a16="http://schemas.microsoft.com/office/drawing/2014/main" id="{E490E71F-244D-0D41-885E-15D847AD7D87}"/>
              </a:ext>
            </a:extLst>
          </p:cNvPr>
          <p:cNvGrpSpPr/>
          <p:nvPr/>
        </p:nvGrpSpPr>
        <p:grpSpPr>
          <a:xfrm>
            <a:off x="2603000" y="897555"/>
            <a:ext cx="3938000" cy="752700"/>
            <a:chOff x="2419600" y="996650"/>
            <a:chExt cx="3938000" cy="752700"/>
          </a:xfrm>
        </p:grpSpPr>
        <p:sp>
          <p:nvSpPr>
            <p:cNvPr id="54" name="Google Shape;216;p18">
              <a:extLst>
                <a:ext uri="{FF2B5EF4-FFF2-40B4-BE49-F238E27FC236}">
                  <a16:creationId xmlns:a16="http://schemas.microsoft.com/office/drawing/2014/main" id="{F808AB92-AA23-4A4D-9BF2-EA4E538712FB}"/>
                </a:ext>
              </a:extLst>
            </p:cNvPr>
            <p:cNvSpPr txBox="1"/>
            <p:nvPr/>
          </p:nvSpPr>
          <p:spPr>
            <a:xfrm>
              <a:off x="2786400" y="1098650"/>
              <a:ext cx="3571200" cy="548700"/>
            </a:xfrm>
            <a:prstGeom prst="rect">
              <a:avLst/>
            </a:prstGeom>
            <a:no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228600" lvl="0" indent="0" algn="ctr" rtl="0">
                <a:spcBef>
                  <a:spcPts val="0"/>
                </a:spcBef>
                <a:spcAft>
                  <a:spcPts val="0"/>
                </a:spcAft>
                <a:buNone/>
              </a:pPr>
              <a:r>
                <a:rPr lang="en" b="1">
                  <a:latin typeface="Franklin Gothic Medium" panose="020B0603020102020204" pitchFamily="34" charset="0"/>
                  <a:ea typeface="Franklin Gothic"/>
                  <a:cs typeface="Franklin Gothic"/>
                  <a:sym typeface="Franklin Gothic"/>
                </a:rPr>
                <a:t>INPUT: Past Malware Classification Data</a:t>
              </a:r>
              <a:endParaRPr b="1">
                <a:latin typeface="Franklin Gothic Medium" panose="020B0603020102020204" pitchFamily="34" charset="0"/>
                <a:ea typeface="Franklin Gothic"/>
                <a:cs typeface="Franklin Gothic"/>
                <a:sym typeface="Franklin Gothic"/>
              </a:endParaRPr>
            </a:p>
          </p:txBody>
        </p:sp>
        <p:sp>
          <p:nvSpPr>
            <p:cNvPr id="55" name="Google Shape;217;p18">
              <a:extLst>
                <a:ext uri="{FF2B5EF4-FFF2-40B4-BE49-F238E27FC236}">
                  <a16:creationId xmlns:a16="http://schemas.microsoft.com/office/drawing/2014/main" id="{B285AAB6-0425-384C-BA13-EF0D73AEEC3A}"/>
                </a:ext>
              </a:extLst>
            </p:cNvPr>
            <p:cNvSpPr/>
            <p:nvPr/>
          </p:nvSpPr>
          <p:spPr>
            <a:xfrm>
              <a:off x="2419600" y="996650"/>
              <a:ext cx="680700" cy="752700"/>
            </a:xfrm>
            <a:prstGeom prst="down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18;p18">
            <a:extLst>
              <a:ext uri="{FF2B5EF4-FFF2-40B4-BE49-F238E27FC236}">
                <a16:creationId xmlns:a16="http://schemas.microsoft.com/office/drawing/2014/main" id="{654F8E3D-425E-5B40-91E0-585EA3DD7CB9}"/>
              </a:ext>
            </a:extLst>
          </p:cNvPr>
          <p:cNvSpPr txBox="1"/>
          <p:nvPr/>
        </p:nvSpPr>
        <p:spPr>
          <a:xfrm>
            <a:off x="1424350" y="3646105"/>
            <a:ext cx="6662100" cy="548700"/>
          </a:xfrm>
          <a:prstGeom prst="rect">
            <a:avLst/>
          </a:prstGeom>
          <a:solidFill>
            <a:srgbClr val="F4CCCC"/>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228600" lvl="0" indent="0" algn="ctr" rtl="0">
              <a:spcBef>
                <a:spcPts val="0"/>
              </a:spcBef>
              <a:spcAft>
                <a:spcPts val="0"/>
              </a:spcAft>
              <a:buNone/>
            </a:pPr>
            <a:r>
              <a:rPr lang="en" b="1">
                <a:latin typeface="Franklin Gothic Medium" panose="020B0603020102020204" pitchFamily="34" charset="0"/>
                <a:ea typeface="Franklin Gothic"/>
                <a:cs typeface="Franklin Gothic"/>
                <a:sym typeface="Franklin Gothic"/>
              </a:rPr>
              <a:t>RESULT: </a:t>
            </a:r>
            <a:r>
              <a:rPr lang="en" b="1">
                <a:solidFill>
                  <a:schemeClr val="dk1"/>
                </a:solidFill>
                <a:latin typeface="Franklin Gothic Medium" panose="020B0603020102020204" pitchFamily="34" charset="0"/>
                <a:ea typeface="Franklin Gothic"/>
                <a:cs typeface="Franklin Gothic"/>
                <a:sym typeface="Franklin Gothic"/>
              </a:rPr>
              <a:t>Predict whether a computer chip in each Tesla EV will be susceptible to malware → Relevant insights</a:t>
            </a:r>
            <a:endParaRPr b="1">
              <a:latin typeface="Franklin Gothic Medium" panose="020B0603020102020204" pitchFamily="34" charset="0"/>
              <a:ea typeface="Franklin Gothic"/>
              <a:cs typeface="Franklin Gothic"/>
              <a:sym typeface="Franklin Gothic"/>
            </a:endParaRPr>
          </a:p>
        </p:txBody>
      </p:sp>
      <p:sp>
        <p:nvSpPr>
          <p:cNvPr id="57" name="Google Shape;219;p18">
            <a:extLst>
              <a:ext uri="{FF2B5EF4-FFF2-40B4-BE49-F238E27FC236}">
                <a16:creationId xmlns:a16="http://schemas.microsoft.com/office/drawing/2014/main" id="{F3256C43-F2BD-D846-B33F-91A38D80A1D2}"/>
              </a:ext>
            </a:extLst>
          </p:cNvPr>
          <p:cNvSpPr/>
          <p:nvPr/>
        </p:nvSpPr>
        <p:spPr>
          <a:xfrm>
            <a:off x="1057550" y="3544105"/>
            <a:ext cx="680700" cy="752700"/>
          </a:xfrm>
          <a:prstGeom prst="down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7;p13">
            <a:extLst>
              <a:ext uri="{FF2B5EF4-FFF2-40B4-BE49-F238E27FC236}">
                <a16:creationId xmlns:a16="http://schemas.microsoft.com/office/drawing/2014/main" id="{D36756A6-D3D6-9644-BBD6-A429AC975569}"/>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Franklin Gothic"/>
                <a:ea typeface="Franklin Gothic"/>
                <a:cs typeface="Franklin Gothic"/>
                <a:sym typeface="Franklin Gothic"/>
              </a:rPr>
              <a:t>QI HUI</a:t>
            </a:r>
            <a:endParaRPr sz="1200" b="1">
              <a:latin typeface="Franklin Gothic"/>
              <a:ea typeface="Franklin Gothic"/>
              <a:cs typeface="Franklin Gothic"/>
              <a:sym typeface="Franklin Gothic"/>
            </a:endParaRPr>
          </a:p>
        </p:txBody>
      </p:sp>
    </p:spTree>
    <p:extLst>
      <p:ext uri="{BB962C8B-B14F-4D97-AF65-F5344CB8AC3E}">
        <p14:creationId xmlns:p14="http://schemas.microsoft.com/office/powerpoint/2010/main" val="754173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p17"/>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173" name="Google Shape;173;p17"/>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7"/>
          <p:cNvSpPr txBox="1"/>
          <p:nvPr/>
        </p:nvSpPr>
        <p:spPr>
          <a:xfrm>
            <a:off x="46175" y="27708"/>
            <a:ext cx="6501000" cy="9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b="1">
                <a:solidFill>
                  <a:srgbClr val="FFFFFF"/>
                </a:solidFill>
                <a:latin typeface="Work Sans"/>
                <a:ea typeface="Work Sans"/>
                <a:cs typeface="Work Sans"/>
                <a:sym typeface="Work Sans"/>
              </a:rPr>
              <a:t>SAFE-T: THE BENEFITS</a:t>
            </a:r>
            <a:endParaRPr sz="3500" b="1">
              <a:solidFill>
                <a:srgbClr val="FFFFFF"/>
              </a:solidFill>
              <a:latin typeface="Work Sans"/>
              <a:ea typeface="Work Sans"/>
              <a:cs typeface="Work Sans"/>
              <a:sym typeface="Work Sans"/>
            </a:endParaRPr>
          </a:p>
        </p:txBody>
      </p:sp>
      <p:pic>
        <p:nvPicPr>
          <p:cNvPr id="25" name="Picture 2" descr="Tesla logo and symbol, meaning, history, PNG">
            <a:extLst>
              <a:ext uri="{FF2B5EF4-FFF2-40B4-BE49-F238E27FC236}">
                <a16:creationId xmlns:a16="http://schemas.microsoft.com/office/drawing/2014/main" id="{4DB6DB3A-EAD6-41FF-8912-A007DBAE2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77;p14">
            <a:extLst>
              <a:ext uri="{FF2B5EF4-FFF2-40B4-BE49-F238E27FC236}">
                <a16:creationId xmlns:a16="http://schemas.microsoft.com/office/drawing/2014/main" id="{DDEB7E37-2C08-4232-9D0C-21AD12D8B882}"/>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7;p13">
            <a:extLst>
              <a:ext uri="{FF2B5EF4-FFF2-40B4-BE49-F238E27FC236}">
                <a16:creationId xmlns:a16="http://schemas.microsoft.com/office/drawing/2014/main" id="{B332FE51-BC0B-4D2C-ADDA-219BD96AF522}"/>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1;p13">
            <a:extLst>
              <a:ext uri="{FF2B5EF4-FFF2-40B4-BE49-F238E27FC236}">
                <a16:creationId xmlns:a16="http://schemas.microsoft.com/office/drawing/2014/main" id="{B165A67D-3AE6-447A-A8CD-36EFFABBEEA3}"/>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2;p13">
            <a:extLst>
              <a:ext uri="{FF2B5EF4-FFF2-40B4-BE49-F238E27FC236}">
                <a16:creationId xmlns:a16="http://schemas.microsoft.com/office/drawing/2014/main" id="{B8AF0E03-1FEF-4938-880D-A340262EDE5E}"/>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31" name="Google Shape;68;p13">
            <a:extLst>
              <a:ext uri="{FF2B5EF4-FFF2-40B4-BE49-F238E27FC236}">
                <a16:creationId xmlns:a16="http://schemas.microsoft.com/office/drawing/2014/main" id="{1A14BD0D-9688-453D-A0CD-B8666D32C204}"/>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9;p13">
            <a:extLst>
              <a:ext uri="{FF2B5EF4-FFF2-40B4-BE49-F238E27FC236}">
                <a16:creationId xmlns:a16="http://schemas.microsoft.com/office/drawing/2014/main" id="{8E1C8CA4-91A7-4568-88E3-81642FF572C8}"/>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33" name="Google Shape;70;p13">
            <a:extLst>
              <a:ext uri="{FF2B5EF4-FFF2-40B4-BE49-F238E27FC236}">
                <a16:creationId xmlns:a16="http://schemas.microsoft.com/office/drawing/2014/main" id="{4F29F735-E261-4C07-97BB-6555E6007419}"/>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34" name="Google Shape;71;p13">
            <a:extLst>
              <a:ext uri="{FF2B5EF4-FFF2-40B4-BE49-F238E27FC236}">
                <a16:creationId xmlns:a16="http://schemas.microsoft.com/office/drawing/2014/main" id="{4E32C8A1-68F9-4661-B449-03C168FDE502}"/>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35" name="Google Shape;72;p13">
            <a:extLst>
              <a:ext uri="{FF2B5EF4-FFF2-40B4-BE49-F238E27FC236}">
                <a16:creationId xmlns:a16="http://schemas.microsoft.com/office/drawing/2014/main" id="{5D83B9D0-B5D3-4966-8EE9-C5B5411DFDDD}"/>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36" name="Google Shape;59;p13">
            <a:extLst>
              <a:ext uri="{FF2B5EF4-FFF2-40B4-BE49-F238E27FC236}">
                <a16:creationId xmlns:a16="http://schemas.microsoft.com/office/drawing/2014/main" id="{D5686439-D57A-442D-8005-A8D8B6374C71}"/>
              </a:ext>
            </a:extLst>
          </p:cNvPr>
          <p:cNvSpPr/>
          <p:nvPr/>
        </p:nvSpPr>
        <p:spPr>
          <a:xfrm>
            <a:off x="2180214" y="4509714"/>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0;p13">
            <a:extLst>
              <a:ext uri="{FF2B5EF4-FFF2-40B4-BE49-F238E27FC236}">
                <a16:creationId xmlns:a16="http://schemas.microsoft.com/office/drawing/2014/main" id="{97BBAF3A-2AD7-47E5-AA38-BF8B2AB60700}"/>
              </a:ext>
            </a:extLst>
          </p:cNvPr>
          <p:cNvSpPr/>
          <p:nvPr/>
        </p:nvSpPr>
        <p:spPr>
          <a:xfrm>
            <a:off x="3453286" y="4517542"/>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8;p13">
            <a:extLst>
              <a:ext uri="{FF2B5EF4-FFF2-40B4-BE49-F238E27FC236}">
                <a16:creationId xmlns:a16="http://schemas.microsoft.com/office/drawing/2014/main" id="{C696942C-9793-4992-B83B-1A342D698D4B}"/>
              </a:ext>
            </a:extLst>
          </p:cNvPr>
          <p:cNvSpPr/>
          <p:nvPr/>
        </p:nvSpPr>
        <p:spPr>
          <a:xfrm>
            <a:off x="7202090" y="4521196"/>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p13">
            <a:extLst>
              <a:ext uri="{FF2B5EF4-FFF2-40B4-BE49-F238E27FC236}">
                <a16:creationId xmlns:a16="http://schemas.microsoft.com/office/drawing/2014/main" id="{3BD524D3-C3F0-4B01-955B-86A059A4D6C1}"/>
              </a:ext>
            </a:extLst>
          </p:cNvPr>
          <p:cNvSpPr/>
          <p:nvPr/>
        </p:nvSpPr>
        <p:spPr>
          <a:xfrm>
            <a:off x="8404083" y="4509713"/>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2;p13">
            <a:extLst>
              <a:ext uri="{FF2B5EF4-FFF2-40B4-BE49-F238E27FC236}">
                <a16:creationId xmlns:a16="http://schemas.microsoft.com/office/drawing/2014/main" id="{BCDF698B-0928-4CFA-86DF-F2DBA7DC93FE}"/>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56" name="Google Shape;218;p18">
            <a:extLst>
              <a:ext uri="{FF2B5EF4-FFF2-40B4-BE49-F238E27FC236}">
                <a16:creationId xmlns:a16="http://schemas.microsoft.com/office/drawing/2014/main" id="{654F8E3D-425E-5B40-91E0-585EA3DD7CB9}"/>
              </a:ext>
            </a:extLst>
          </p:cNvPr>
          <p:cNvSpPr txBox="1"/>
          <p:nvPr/>
        </p:nvSpPr>
        <p:spPr>
          <a:xfrm>
            <a:off x="1424350" y="987441"/>
            <a:ext cx="6662100" cy="548700"/>
          </a:xfrm>
          <a:prstGeom prst="rect">
            <a:avLst/>
          </a:prstGeom>
          <a:solidFill>
            <a:srgbClr val="F4CCCC"/>
          </a:solid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228600" lvl="0" indent="0" algn="ctr" rtl="0">
              <a:spcBef>
                <a:spcPts val="0"/>
              </a:spcBef>
              <a:spcAft>
                <a:spcPts val="0"/>
              </a:spcAft>
              <a:buNone/>
            </a:pPr>
            <a:r>
              <a:rPr lang="en" b="1">
                <a:latin typeface="Franklin Gothic Medium" panose="020B0603020102020204" pitchFamily="34" charset="0"/>
                <a:ea typeface="Franklin Gothic"/>
                <a:cs typeface="Franklin Gothic"/>
                <a:sym typeface="Franklin Gothic"/>
              </a:rPr>
              <a:t>RESULT: </a:t>
            </a:r>
            <a:r>
              <a:rPr lang="en" b="1">
                <a:solidFill>
                  <a:schemeClr val="dk1"/>
                </a:solidFill>
                <a:latin typeface="Franklin Gothic Medium" panose="020B0603020102020204" pitchFamily="34" charset="0"/>
                <a:ea typeface="Franklin Gothic"/>
                <a:cs typeface="Franklin Gothic"/>
                <a:sym typeface="Franklin Gothic"/>
              </a:rPr>
              <a:t>Predict whether a computer chip in each Tesla EV will be susceptible to malware → Relevant insights</a:t>
            </a:r>
            <a:endParaRPr b="1">
              <a:latin typeface="Franklin Gothic Medium" panose="020B0603020102020204" pitchFamily="34" charset="0"/>
              <a:ea typeface="Franklin Gothic"/>
              <a:cs typeface="Franklin Gothic"/>
              <a:sym typeface="Franklin Gothic"/>
            </a:endParaRPr>
          </a:p>
        </p:txBody>
      </p:sp>
      <p:sp>
        <p:nvSpPr>
          <p:cNvPr id="57" name="Google Shape;219;p18">
            <a:extLst>
              <a:ext uri="{FF2B5EF4-FFF2-40B4-BE49-F238E27FC236}">
                <a16:creationId xmlns:a16="http://schemas.microsoft.com/office/drawing/2014/main" id="{F3256C43-F2BD-D846-B33F-91A38D80A1D2}"/>
              </a:ext>
            </a:extLst>
          </p:cNvPr>
          <p:cNvSpPr/>
          <p:nvPr/>
        </p:nvSpPr>
        <p:spPr>
          <a:xfrm>
            <a:off x="1057550" y="885441"/>
            <a:ext cx="680700" cy="752700"/>
          </a:xfrm>
          <a:prstGeom prst="down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61035AB1-0D16-AC40-BDB2-577115D8F04E}"/>
              </a:ext>
            </a:extLst>
          </p:cNvPr>
          <p:cNvGrpSpPr/>
          <p:nvPr/>
        </p:nvGrpSpPr>
        <p:grpSpPr>
          <a:xfrm>
            <a:off x="289338" y="1832750"/>
            <a:ext cx="8565325" cy="2220725"/>
            <a:chOff x="243658" y="1802014"/>
            <a:chExt cx="8565325" cy="2220725"/>
          </a:xfrm>
        </p:grpSpPr>
        <p:sp>
          <p:nvSpPr>
            <p:cNvPr id="41" name="Google Shape;243;p19">
              <a:extLst>
                <a:ext uri="{FF2B5EF4-FFF2-40B4-BE49-F238E27FC236}">
                  <a16:creationId xmlns:a16="http://schemas.microsoft.com/office/drawing/2014/main" id="{D19845B0-0DA8-D349-B2C9-06CCEC057CFB}"/>
                </a:ext>
              </a:extLst>
            </p:cNvPr>
            <p:cNvSpPr/>
            <p:nvPr/>
          </p:nvSpPr>
          <p:spPr>
            <a:xfrm>
              <a:off x="457408" y="2407164"/>
              <a:ext cx="3726900" cy="1615500"/>
            </a:xfrm>
            <a:prstGeom prst="rect">
              <a:avLst/>
            </a:prstGeom>
            <a:solidFill>
              <a:srgbClr val="D9EAD3"/>
            </a:solidFill>
            <a:ln w="381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342900" lvl="0" indent="-311150" algn="just" rtl="0">
                <a:lnSpc>
                  <a:spcPct val="115000"/>
                </a:lnSpc>
                <a:spcBef>
                  <a:spcPts val="0"/>
                </a:spcBef>
                <a:spcAft>
                  <a:spcPts val="0"/>
                </a:spcAft>
                <a:buClr>
                  <a:schemeClr val="dk1"/>
                </a:buClr>
                <a:buSzPts val="1300"/>
                <a:buFont typeface="Franklin Gothic"/>
                <a:buChar char="●"/>
              </a:pPr>
              <a:r>
                <a:rPr lang="en" sz="1300" b="1">
                  <a:solidFill>
                    <a:schemeClr val="dk1"/>
                  </a:solidFill>
                  <a:latin typeface="Franklin Gothic Medium" panose="020B0603020102020204" pitchFamily="34" charset="0"/>
                  <a:ea typeface="Franklin Gothic"/>
                  <a:cs typeface="Franklin Gothic"/>
                  <a:sym typeface="Franklin Gothic"/>
                </a:rPr>
                <a:t>Advanced safety features </a:t>
              </a:r>
              <a:r>
                <a:rPr lang="en" sz="1300">
                  <a:solidFill>
                    <a:schemeClr val="dk1"/>
                  </a:solidFill>
                  <a:latin typeface="Franklin Gothic Medium" panose="020B0603020102020204" pitchFamily="34" charset="0"/>
                  <a:ea typeface="Franklin Gothic"/>
                  <a:cs typeface="Franklin Gothic"/>
                  <a:sym typeface="Franklin Gothic"/>
                </a:rPr>
                <a:t>gives Tesla an </a:t>
              </a:r>
              <a:r>
                <a:rPr lang="en" sz="1300" b="1">
                  <a:solidFill>
                    <a:schemeClr val="dk1"/>
                  </a:solidFill>
                  <a:latin typeface="Franklin Gothic Medium" panose="020B0603020102020204" pitchFamily="34" charset="0"/>
                  <a:ea typeface="Franklin Gothic"/>
                  <a:cs typeface="Franklin Gothic"/>
                  <a:sym typeface="Franklin Gothic"/>
                </a:rPr>
                <a:t>edge</a:t>
              </a:r>
              <a:r>
                <a:rPr lang="en" sz="1300">
                  <a:solidFill>
                    <a:schemeClr val="dk1"/>
                  </a:solidFill>
                  <a:latin typeface="Franklin Gothic Medium" panose="020B0603020102020204" pitchFamily="34" charset="0"/>
                  <a:ea typeface="Franklin Gothic"/>
                  <a:cs typeface="Franklin Gothic"/>
                  <a:sym typeface="Franklin Gothic"/>
                </a:rPr>
                <a:t> over its competitors, raking in higher revenue</a:t>
              </a:r>
              <a:endParaRPr sz="900">
                <a:latin typeface="Franklin Gothic Medium" panose="020B0603020102020204" pitchFamily="34" charset="0"/>
                <a:ea typeface="Franklin Gothic"/>
                <a:cs typeface="Franklin Gothic"/>
                <a:sym typeface="Franklin Gothic"/>
              </a:endParaRPr>
            </a:p>
          </p:txBody>
        </p:sp>
        <p:sp>
          <p:nvSpPr>
            <p:cNvPr id="42" name="Google Shape;244;p19">
              <a:extLst>
                <a:ext uri="{FF2B5EF4-FFF2-40B4-BE49-F238E27FC236}">
                  <a16:creationId xmlns:a16="http://schemas.microsoft.com/office/drawing/2014/main" id="{A7971A6B-221A-B045-BDFD-DDB9FA862F08}"/>
                </a:ext>
              </a:extLst>
            </p:cNvPr>
            <p:cNvSpPr/>
            <p:nvPr/>
          </p:nvSpPr>
          <p:spPr>
            <a:xfrm>
              <a:off x="243658" y="1802014"/>
              <a:ext cx="4154400" cy="501000"/>
            </a:xfrm>
            <a:prstGeom prst="roundRect">
              <a:avLst>
                <a:gd name="adj" fmla="val 16667"/>
              </a:avLst>
            </a:prstGeom>
            <a:solidFill>
              <a:srgbClr val="274E13"/>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Franklin Gothic Medium" panose="020B0603020102020204" pitchFamily="34" charset="0"/>
                  <a:ea typeface="Franklin Gothic"/>
                  <a:cs typeface="Franklin Gothic"/>
                  <a:sym typeface="Franklin Gothic"/>
                </a:rPr>
                <a:t>GREATER MARKET SHARE, HIGHER REVENUE:</a:t>
              </a:r>
              <a:endParaRPr sz="1500" b="1">
                <a:solidFill>
                  <a:srgbClr val="FFFFFF"/>
                </a:solidFill>
                <a:latin typeface="Franklin Gothic Medium" panose="020B0603020102020204" pitchFamily="34" charset="0"/>
                <a:ea typeface="Franklin Gothic"/>
                <a:cs typeface="Franklin Gothic"/>
                <a:sym typeface="Franklin Gothic"/>
              </a:endParaRPr>
            </a:p>
          </p:txBody>
        </p:sp>
        <p:sp>
          <p:nvSpPr>
            <p:cNvPr id="43" name="Google Shape;245;p19">
              <a:extLst>
                <a:ext uri="{FF2B5EF4-FFF2-40B4-BE49-F238E27FC236}">
                  <a16:creationId xmlns:a16="http://schemas.microsoft.com/office/drawing/2014/main" id="{B33CAE3B-1211-AE42-9666-610F04E026FA}"/>
                </a:ext>
              </a:extLst>
            </p:cNvPr>
            <p:cNvSpPr/>
            <p:nvPr/>
          </p:nvSpPr>
          <p:spPr>
            <a:xfrm>
              <a:off x="4657583" y="1811514"/>
              <a:ext cx="4151400" cy="502800"/>
            </a:xfrm>
            <a:prstGeom prst="roundRect">
              <a:avLst>
                <a:gd name="adj" fmla="val 16667"/>
              </a:avLst>
            </a:prstGeom>
            <a:solidFill>
              <a:srgbClr val="274E13"/>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Franklin Gothic Medium" panose="020B0603020102020204" pitchFamily="34" charset="0"/>
                  <a:ea typeface="Franklin Gothic"/>
                  <a:cs typeface="Franklin Gothic"/>
                  <a:sym typeface="Franklin Gothic"/>
                </a:rPr>
                <a:t>SAFER CARS, LOWER MARKETING COST</a:t>
              </a:r>
              <a:endParaRPr sz="1500" b="1">
                <a:solidFill>
                  <a:srgbClr val="FFFFFF"/>
                </a:solidFill>
                <a:latin typeface="Franklin Gothic Medium" panose="020B0603020102020204" pitchFamily="34" charset="0"/>
                <a:ea typeface="Franklin Gothic"/>
                <a:cs typeface="Franklin Gothic"/>
                <a:sym typeface="Franklin Gothic"/>
              </a:endParaRPr>
            </a:p>
          </p:txBody>
        </p:sp>
        <p:sp>
          <p:nvSpPr>
            <p:cNvPr id="44" name="Google Shape;246;p19">
              <a:extLst>
                <a:ext uri="{FF2B5EF4-FFF2-40B4-BE49-F238E27FC236}">
                  <a16:creationId xmlns:a16="http://schemas.microsoft.com/office/drawing/2014/main" id="{7C30D780-4591-D041-A920-80A674D1D5F0}"/>
                </a:ext>
              </a:extLst>
            </p:cNvPr>
            <p:cNvSpPr/>
            <p:nvPr/>
          </p:nvSpPr>
          <p:spPr>
            <a:xfrm>
              <a:off x="4885358" y="2421339"/>
              <a:ext cx="3730800" cy="1601400"/>
            </a:xfrm>
            <a:prstGeom prst="rect">
              <a:avLst/>
            </a:prstGeom>
            <a:solidFill>
              <a:srgbClr val="D9EAD3"/>
            </a:solidFill>
            <a:ln w="381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342900" lvl="0" indent="-311150" algn="l" rtl="0">
                <a:lnSpc>
                  <a:spcPct val="115000"/>
                </a:lnSpc>
                <a:spcBef>
                  <a:spcPts val="0"/>
                </a:spcBef>
                <a:spcAft>
                  <a:spcPts val="0"/>
                </a:spcAft>
                <a:buClr>
                  <a:schemeClr val="dk1"/>
                </a:buClr>
                <a:buSzPts val="1300"/>
                <a:buFont typeface="Franklin Gothic"/>
                <a:buChar char="●"/>
              </a:pPr>
              <a:r>
                <a:rPr lang="en" sz="1300">
                  <a:solidFill>
                    <a:schemeClr val="dk1"/>
                  </a:solidFill>
                  <a:latin typeface="Franklin Gothic Medium" panose="020B0603020102020204" pitchFamily="34" charset="0"/>
                  <a:ea typeface="Franklin Gothic"/>
                  <a:cs typeface="Franklin Gothic"/>
                  <a:sym typeface="Franklin Gothic"/>
                </a:rPr>
                <a:t>Safer cars </a:t>
              </a:r>
              <a:r>
                <a:rPr lang="en" sz="1300" b="1">
                  <a:solidFill>
                    <a:schemeClr val="dk1"/>
                  </a:solidFill>
                  <a:latin typeface="Franklin Gothic Medium" panose="020B0603020102020204" pitchFamily="34" charset="0"/>
                  <a:ea typeface="Franklin Gothic"/>
                  <a:cs typeface="Franklin Gothic"/>
                  <a:sym typeface="Franklin Gothic"/>
                </a:rPr>
                <a:t>speak for themselves, </a:t>
              </a:r>
              <a:r>
                <a:rPr lang="en" sz="1300">
                  <a:solidFill>
                    <a:schemeClr val="dk1"/>
                  </a:solidFill>
                  <a:latin typeface="Franklin Gothic Medium" panose="020B0603020102020204" pitchFamily="34" charset="0"/>
                  <a:ea typeface="Franklin Gothic"/>
                  <a:cs typeface="Franklin Gothic"/>
                  <a:sym typeface="Franklin Gothic"/>
                </a:rPr>
                <a:t>marketing cost </a:t>
              </a:r>
              <a:r>
                <a:rPr lang="en" sz="1300" b="1">
                  <a:solidFill>
                    <a:schemeClr val="dk1"/>
                  </a:solidFill>
                  <a:latin typeface="Franklin Gothic Medium" panose="020B0603020102020204" pitchFamily="34" charset="0"/>
                  <a:ea typeface="Franklin Gothic"/>
                  <a:cs typeface="Franklin Gothic"/>
                  <a:sym typeface="Franklin Gothic"/>
                </a:rPr>
                <a:t>reduced to $0</a:t>
              </a:r>
              <a:endParaRPr sz="1300">
                <a:latin typeface="Franklin Gothic Medium" panose="020B0603020102020204" pitchFamily="34" charset="0"/>
                <a:ea typeface="Franklin Gothic"/>
                <a:cs typeface="Franklin Gothic"/>
                <a:sym typeface="Franklin Gothic"/>
              </a:endParaRPr>
            </a:p>
          </p:txBody>
        </p:sp>
      </p:grpSp>
      <p:sp>
        <p:nvSpPr>
          <p:cNvPr id="50" name="Google Shape;67;p13">
            <a:extLst>
              <a:ext uri="{FF2B5EF4-FFF2-40B4-BE49-F238E27FC236}">
                <a16:creationId xmlns:a16="http://schemas.microsoft.com/office/drawing/2014/main" id="{AEB5942E-338E-1E47-8646-C49CCE282089}"/>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Franklin Gothic"/>
                <a:ea typeface="Franklin Gothic"/>
                <a:cs typeface="Franklin Gothic"/>
                <a:sym typeface="Franklin Gothic"/>
              </a:rPr>
              <a:t>QI HUI</a:t>
            </a:r>
            <a:endParaRPr sz="1200" b="1">
              <a:latin typeface="Franklin Gothic"/>
              <a:ea typeface="Franklin Gothic"/>
              <a:cs typeface="Franklin Gothic"/>
              <a:sym typeface="Franklin Gothic"/>
            </a:endParaRPr>
          </a:p>
        </p:txBody>
      </p:sp>
    </p:spTree>
    <p:extLst>
      <p:ext uri="{BB962C8B-B14F-4D97-AF65-F5344CB8AC3E}">
        <p14:creationId xmlns:p14="http://schemas.microsoft.com/office/powerpoint/2010/main" val="2183509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p17"/>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173" name="Google Shape;173;p17"/>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7"/>
          <p:cNvSpPr txBox="1"/>
          <p:nvPr/>
        </p:nvSpPr>
        <p:spPr>
          <a:xfrm>
            <a:off x="46175" y="158336"/>
            <a:ext cx="6501000" cy="72869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b="1">
                <a:solidFill>
                  <a:srgbClr val="FFFFFF"/>
                </a:solidFill>
                <a:latin typeface="Work Sans"/>
                <a:ea typeface="Work Sans"/>
                <a:cs typeface="Work Sans"/>
                <a:sym typeface="Work Sans"/>
              </a:rPr>
              <a:t>POC DATA PREPARATION</a:t>
            </a:r>
            <a:endParaRPr sz="3500" b="1">
              <a:solidFill>
                <a:srgbClr val="FFFFFF"/>
              </a:solidFill>
              <a:latin typeface="Work Sans"/>
              <a:ea typeface="Work Sans"/>
              <a:cs typeface="Work Sans"/>
              <a:sym typeface="Work Sans"/>
            </a:endParaRPr>
          </a:p>
        </p:txBody>
      </p:sp>
      <p:pic>
        <p:nvPicPr>
          <p:cNvPr id="25" name="Picture 2" descr="Tesla logo and symbol, meaning, history, PNG">
            <a:extLst>
              <a:ext uri="{FF2B5EF4-FFF2-40B4-BE49-F238E27FC236}">
                <a16:creationId xmlns:a16="http://schemas.microsoft.com/office/drawing/2014/main" id="{4DB6DB3A-EAD6-41FF-8912-A007DBAE2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77;p14">
            <a:extLst>
              <a:ext uri="{FF2B5EF4-FFF2-40B4-BE49-F238E27FC236}">
                <a16:creationId xmlns:a16="http://schemas.microsoft.com/office/drawing/2014/main" id="{DDEB7E37-2C08-4232-9D0C-21AD12D8B882}"/>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7;p13">
            <a:extLst>
              <a:ext uri="{FF2B5EF4-FFF2-40B4-BE49-F238E27FC236}">
                <a16:creationId xmlns:a16="http://schemas.microsoft.com/office/drawing/2014/main" id="{B332FE51-BC0B-4D2C-ADDA-219BD96AF522}"/>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1;p13">
            <a:extLst>
              <a:ext uri="{FF2B5EF4-FFF2-40B4-BE49-F238E27FC236}">
                <a16:creationId xmlns:a16="http://schemas.microsoft.com/office/drawing/2014/main" id="{B165A67D-3AE6-447A-A8CD-36EFFABBEEA3}"/>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2;p13">
            <a:extLst>
              <a:ext uri="{FF2B5EF4-FFF2-40B4-BE49-F238E27FC236}">
                <a16:creationId xmlns:a16="http://schemas.microsoft.com/office/drawing/2014/main" id="{B8AF0E03-1FEF-4938-880D-A340262EDE5E}"/>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31" name="Google Shape;68;p13">
            <a:extLst>
              <a:ext uri="{FF2B5EF4-FFF2-40B4-BE49-F238E27FC236}">
                <a16:creationId xmlns:a16="http://schemas.microsoft.com/office/drawing/2014/main" id="{1A14BD0D-9688-453D-A0CD-B8666D32C204}"/>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9;p13">
            <a:extLst>
              <a:ext uri="{FF2B5EF4-FFF2-40B4-BE49-F238E27FC236}">
                <a16:creationId xmlns:a16="http://schemas.microsoft.com/office/drawing/2014/main" id="{8E1C8CA4-91A7-4568-88E3-81642FF572C8}"/>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33" name="Google Shape;70;p13">
            <a:extLst>
              <a:ext uri="{FF2B5EF4-FFF2-40B4-BE49-F238E27FC236}">
                <a16:creationId xmlns:a16="http://schemas.microsoft.com/office/drawing/2014/main" id="{4F29F735-E261-4C07-97BB-6555E6007419}"/>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34" name="Google Shape;71;p13">
            <a:extLst>
              <a:ext uri="{FF2B5EF4-FFF2-40B4-BE49-F238E27FC236}">
                <a16:creationId xmlns:a16="http://schemas.microsoft.com/office/drawing/2014/main" id="{4E32C8A1-68F9-4661-B449-03C168FDE502}"/>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35" name="Google Shape;72;p13">
            <a:extLst>
              <a:ext uri="{FF2B5EF4-FFF2-40B4-BE49-F238E27FC236}">
                <a16:creationId xmlns:a16="http://schemas.microsoft.com/office/drawing/2014/main" id="{5D83B9D0-B5D3-4966-8EE9-C5B5411DFDDD}"/>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36" name="Google Shape;59;p13">
            <a:extLst>
              <a:ext uri="{FF2B5EF4-FFF2-40B4-BE49-F238E27FC236}">
                <a16:creationId xmlns:a16="http://schemas.microsoft.com/office/drawing/2014/main" id="{D5686439-D57A-442D-8005-A8D8B6374C71}"/>
              </a:ext>
            </a:extLst>
          </p:cNvPr>
          <p:cNvSpPr/>
          <p:nvPr/>
        </p:nvSpPr>
        <p:spPr>
          <a:xfrm>
            <a:off x="2180214" y="4509714"/>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0;p13">
            <a:extLst>
              <a:ext uri="{FF2B5EF4-FFF2-40B4-BE49-F238E27FC236}">
                <a16:creationId xmlns:a16="http://schemas.microsoft.com/office/drawing/2014/main" id="{97BBAF3A-2AD7-47E5-AA38-BF8B2AB60700}"/>
              </a:ext>
            </a:extLst>
          </p:cNvPr>
          <p:cNvSpPr/>
          <p:nvPr/>
        </p:nvSpPr>
        <p:spPr>
          <a:xfrm>
            <a:off x="3453286" y="4517542"/>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8;p13">
            <a:extLst>
              <a:ext uri="{FF2B5EF4-FFF2-40B4-BE49-F238E27FC236}">
                <a16:creationId xmlns:a16="http://schemas.microsoft.com/office/drawing/2014/main" id="{C696942C-9793-4992-B83B-1A342D698D4B}"/>
              </a:ext>
            </a:extLst>
          </p:cNvPr>
          <p:cNvSpPr/>
          <p:nvPr/>
        </p:nvSpPr>
        <p:spPr>
          <a:xfrm>
            <a:off x="7202090" y="4521196"/>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p13">
            <a:extLst>
              <a:ext uri="{FF2B5EF4-FFF2-40B4-BE49-F238E27FC236}">
                <a16:creationId xmlns:a16="http://schemas.microsoft.com/office/drawing/2014/main" id="{3BD524D3-C3F0-4B01-955B-86A059A4D6C1}"/>
              </a:ext>
            </a:extLst>
          </p:cNvPr>
          <p:cNvSpPr/>
          <p:nvPr/>
        </p:nvSpPr>
        <p:spPr>
          <a:xfrm>
            <a:off x="8404083" y="4509713"/>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2;p13">
            <a:extLst>
              <a:ext uri="{FF2B5EF4-FFF2-40B4-BE49-F238E27FC236}">
                <a16:creationId xmlns:a16="http://schemas.microsoft.com/office/drawing/2014/main" id="{BCDF698B-0928-4CFA-86DF-F2DBA7DC93FE}"/>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sp>
        <p:nvSpPr>
          <p:cNvPr id="45" name="Google Shape;67;p13">
            <a:extLst>
              <a:ext uri="{FF2B5EF4-FFF2-40B4-BE49-F238E27FC236}">
                <a16:creationId xmlns:a16="http://schemas.microsoft.com/office/drawing/2014/main" id="{4264F150-1A72-BD47-9705-91EAAB614A81}"/>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Franklin Gothic"/>
                <a:ea typeface="Franklin Gothic"/>
                <a:cs typeface="Franklin Gothic"/>
                <a:sym typeface="Franklin Gothic"/>
              </a:rPr>
              <a:t>QI HUI</a:t>
            </a:r>
            <a:endParaRPr sz="1200" b="1">
              <a:latin typeface="Franklin Gothic"/>
              <a:ea typeface="Franklin Gothic"/>
              <a:cs typeface="Franklin Gothic"/>
              <a:sym typeface="Franklin Gothic"/>
            </a:endParaRPr>
          </a:p>
        </p:txBody>
      </p:sp>
      <p:sp>
        <p:nvSpPr>
          <p:cNvPr id="41" name="Google Shape;297;p21">
            <a:extLst>
              <a:ext uri="{FF2B5EF4-FFF2-40B4-BE49-F238E27FC236}">
                <a16:creationId xmlns:a16="http://schemas.microsoft.com/office/drawing/2014/main" id="{4245AB0D-4EC2-9F45-AD7B-391EF7543C5C}"/>
              </a:ext>
            </a:extLst>
          </p:cNvPr>
          <p:cNvSpPr txBox="1"/>
          <p:nvPr/>
        </p:nvSpPr>
        <p:spPr>
          <a:xfrm>
            <a:off x="268650" y="787719"/>
            <a:ext cx="8606700" cy="65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u="sng" err="1">
                <a:latin typeface="Franklin Gothic Medium" panose="020B0603020102020204" pitchFamily="34" charset="0"/>
                <a:ea typeface="Franklin Gothic"/>
                <a:cs typeface="Franklin Gothic"/>
                <a:sym typeface="Franklin Gothic"/>
              </a:rPr>
              <a:t>CLaMP</a:t>
            </a:r>
            <a:r>
              <a:rPr lang="en-US" sz="1600" b="1" u="sng">
                <a:latin typeface="Franklin Gothic Medium" panose="020B0603020102020204" pitchFamily="34" charset="0"/>
                <a:ea typeface="Franklin Gothic"/>
                <a:cs typeface="Franklin Gothic"/>
                <a:sym typeface="Franklin Gothic"/>
              </a:rPr>
              <a:t> Dataset</a:t>
            </a:r>
            <a:endParaRPr sz="1600" b="1" u="sng">
              <a:latin typeface="Franklin Gothic Medium" panose="020B0603020102020204" pitchFamily="34" charset="0"/>
              <a:ea typeface="Franklin Gothic"/>
              <a:cs typeface="Franklin Gothic"/>
              <a:sym typeface="Franklin Gothic"/>
            </a:endParaRPr>
          </a:p>
          <a:p>
            <a:pPr marL="312738" lvl="0" indent="-312738" algn="l" rtl="0">
              <a:lnSpc>
                <a:spcPct val="115000"/>
              </a:lnSpc>
              <a:spcBef>
                <a:spcPts val="0"/>
              </a:spcBef>
              <a:spcAft>
                <a:spcPts val="0"/>
              </a:spcAft>
              <a:buClr>
                <a:schemeClr val="dk1"/>
              </a:buClr>
              <a:buSzPts val="1200"/>
              <a:buFont typeface="Franklin Gothic"/>
              <a:buChar char="●"/>
            </a:pPr>
            <a:r>
              <a:rPr lang="en" sz="1200">
                <a:solidFill>
                  <a:schemeClr val="dk1"/>
                </a:solidFill>
                <a:latin typeface="Franklin Gothic Medium" panose="020B0603020102020204" pitchFamily="34" charset="0"/>
                <a:ea typeface="Franklin Gothic"/>
                <a:cs typeface="Franklin Gothic"/>
                <a:sym typeface="Franklin Gothic"/>
              </a:rPr>
              <a:t>Proof of concept for SAFE-T to derive significant insights and detect malware in Tesla’s computer chips.</a:t>
            </a:r>
          </a:p>
          <a:p>
            <a:pPr marL="312738" lvl="0" indent="-312738" algn="l" rtl="0">
              <a:lnSpc>
                <a:spcPct val="115000"/>
              </a:lnSpc>
              <a:spcBef>
                <a:spcPts val="0"/>
              </a:spcBef>
              <a:spcAft>
                <a:spcPts val="0"/>
              </a:spcAft>
              <a:buClr>
                <a:schemeClr val="dk1"/>
              </a:buClr>
              <a:buSzPts val="1200"/>
              <a:buFont typeface="Franklin Gothic"/>
              <a:buChar char="●"/>
            </a:pPr>
            <a:r>
              <a:rPr lang="en" sz="1200" b="1">
                <a:solidFill>
                  <a:schemeClr val="dk1"/>
                </a:solidFill>
                <a:latin typeface="Franklin Gothic Medium" panose="020B0603020102020204" pitchFamily="34" charset="0"/>
                <a:ea typeface="Franklin Gothic"/>
                <a:cs typeface="Franklin Gothic"/>
                <a:sym typeface="Franklin Gothic"/>
              </a:rPr>
              <a:t>52 variables</a:t>
            </a:r>
            <a:endParaRPr sz="1600" b="1">
              <a:latin typeface="Franklin Gothic Medium" panose="020B0603020102020204" pitchFamily="34" charset="0"/>
              <a:ea typeface="Franklin Gothic"/>
              <a:cs typeface="Franklin Gothic"/>
              <a:sym typeface="Franklin Gothic"/>
            </a:endParaRPr>
          </a:p>
        </p:txBody>
      </p:sp>
      <p:graphicFrame>
        <p:nvGraphicFramePr>
          <p:cNvPr id="42" name="Google Shape;298;p21">
            <a:extLst>
              <a:ext uri="{FF2B5EF4-FFF2-40B4-BE49-F238E27FC236}">
                <a16:creationId xmlns:a16="http://schemas.microsoft.com/office/drawing/2014/main" id="{DF10D9AE-2F34-0649-A3AB-1234A081F81A}"/>
              </a:ext>
            </a:extLst>
          </p:cNvPr>
          <p:cNvGraphicFramePr/>
          <p:nvPr>
            <p:extLst>
              <p:ext uri="{D42A27DB-BD31-4B8C-83A1-F6EECF244321}">
                <p14:modId xmlns:p14="http://schemas.microsoft.com/office/powerpoint/2010/main" val="3500131678"/>
              </p:ext>
            </p:extLst>
          </p:nvPr>
        </p:nvGraphicFramePr>
        <p:xfrm>
          <a:off x="235708" y="1592263"/>
          <a:ext cx="4274820" cy="2733040"/>
        </p:xfrm>
        <a:graphic>
          <a:graphicData uri="http://schemas.openxmlformats.org/drawingml/2006/table">
            <a:tbl>
              <a:tblPr>
                <a:noFill/>
                <a:tableStyleId>{34E4E885-3048-4EA1-A9A6-7B8AEF8706AB}</a:tableStyleId>
              </a:tblPr>
              <a:tblGrid>
                <a:gridCol w="1487288">
                  <a:extLst>
                    <a:ext uri="{9D8B030D-6E8A-4147-A177-3AD203B41FA5}">
                      <a16:colId xmlns:a16="http://schemas.microsoft.com/office/drawing/2014/main" val="20000"/>
                    </a:ext>
                  </a:extLst>
                </a:gridCol>
                <a:gridCol w="2787532">
                  <a:extLst>
                    <a:ext uri="{9D8B030D-6E8A-4147-A177-3AD203B41FA5}">
                      <a16:colId xmlns:a16="http://schemas.microsoft.com/office/drawing/2014/main" val="20001"/>
                    </a:ext>
                  </a:extLst>
                </a:gridCol>
              </a:tblGrid>
              <a:tr h="0">
                <a:tc gridSpan="2">
                  <a:txBody>
                    <a:bodyPr/>
                    <a:lstStyle/>
                    <a:p>
                      <a:pPr marL="0" lvl="0" indent="0" algn="ctr" rtl="0">
                        <a:spcBef>
                          <a:spcPts val="0"/>
                        </a:spcBef>
                        <a:spcAft>
                          <a:spcPts val="0"/>
                        </a:spcAft>
                        <a:buNone/>
                      </a:pPr>
                      <a:r>
                        <a:rPr lang="en" sz="1100" b="1">
                          <a:solidFill>
                            <a:srgbClr val="FFFFFF"/>
                          </a:solidFill>
                          <a:latin typeface="Franklin Gothic Medium" panose="020B0603020102020204" pitchFamily="34" charset="0"/>
                          <a:ea typeface="Franklin Gothic"/>
                          <a:cs typeface="Franklin Gothic"/>
                          <a:sym typeface="Franklin Gothic"/>
                        </a:rPr>
                        <a:t>UNDERSTANDABLE FACTOR VARIABLES</a:t>
                      </a:r>
                      <a:endParaRPr sz="1100" b="1">
                        <a:solidFill>
                          <a:srgbClr val="FFFFFF"/>
                        </a:solidFill>
                        <a:latin typeface="Franklin Gothic Medium" panose="020B0603020102020204" pitchFamily="34" charset="0"/>
                        <a:ea typeface="Franklin Gothic"/>
                        <a:cs typeface="Franklin Gothic"/>
                        <a:sym typeface="Franklin Gothic"/>
                      </a:endParaRPr>
                    </a:p>
                  </a:txBody>
                  <a:tcPr marL="63500" marR="63500" marT="63500" marB="63500">
                    <a:solidFill>
                      <a:srgbClr val="980000"/>
                    </a:solidFill>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1000" b="1">
                          <a:latin typeface="Franklin Gothic Medium" panose="020B0603020102020204" pitchFamily="34" charset="0"/>
                          <a:ea typeface="Franklin Gothic"/>
                          <a:cs typeface="Franklin Gothic"/>
                          <a:sym typeface="Franklin Gothic"/>
                        </a:rPr>
                        <a:t>EX-DOS File Variables</a:t>
                      </a:r>
                      <a:endParaRPr sz="1000" b="1">
                        <a:latin typeface="Franklin Gothic Medium" panose="020B0603020102020204" pitchFamily="34" charset="0"/>
                        <a:ea typeface="Franklin Gothic"/>
                        <a:cs typeface="Franklin Gothic"/>
                        <a:sym typeface="Franklin Gothic"/>
                      </a:endParaRPr>
                    </a:p>
                  </a:txBody>
                  <a:tcPr marL="63500" marR="63500" marT="63500" marB="63500"/>
                </a:tc>
                <a:tc>
                  <a:txBody>
                    <a:bodyPr/>
                    <a:lstStyle/>
                    <a:p>
                      <a:pPr marL="0" lvl="0" indent="0" algn="l" rtl="0">
                        <a:spcBef>
                          <a:spcPts val="0"/>
                        </a:spcBef>
                        <a:spcAft>
                          <a:spcPts val="0"/>
                        </a:spcAft>
                        <a:buNone/>
                      </a:pPr>
                      <a:r>
                        <a:rPr lang="en" sz="1000">
                          <a:latin typeface="Franklin Gothic Medium" panose="020B0603020102020204" pitchFamily="34" charset="0"/>
                          <a:ea typeface="Franklin Gothic"/>
                          <a:cs typeface="Franklin Gothic"/>
                          <a:sym typeface="Franklin Gothic"/>
                        </a:rPr>
                        <a:t>Various properties which create an image backup of data</a:t>
                      </a:r>
                      <a:endParaRPr sz="1000">
                        <a:latin typeface="Franklin Gothic Medium" panose="020B0603020102020204" pitchFamily="34" charset="0"/>
                        <a:ea typeface="Franklin Gothic"/>
                        <a:cs typeface="Franklin Gothic"/>
                        <a:sym typeface="Franklin Gothic"/>
                      </a:endParaRPr>
                    </a:p>
                  </a:txBody>
                  <a:tcPr marL="63500" marR="63500" marT="63500" marB="63500"/>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sz="1000" b="1">
                          <a:latin typeface="Franklin Gothic Medium" panose="020B0603020102020204" pitchFamily="34" charset="0"/>
                          <a:ea typeface="Franklin Gothic"/>
                          <a:cs typeface="Franklin Gothic"/>
                          <a:sym typeface="Franklin Gothic"/>
                        </a:rPr>
                        <a:t>Operating System Information</a:t>
                      </a:r>
                      <a:endParaRPr sz="1000" b="1">
                        <a:latin typeface="Franklin Gothic Medium" panose="020B0603020102020204" pitchFamily="34" charset="0"/>
                        <a:ea typeface="Franklin Gothic"/>
                        <a:cs typeface="Franklin Gothic"/>
                        <a:sym typeface="Franklin Gothic"/>
                      </a:endParaRPr>
                    </a:p>
                  </a:txBody>
                  <a:tcPr marL="63500" marR="63500" marT="63500" marB="63500"/>
                </a:tc>
                <a:tc>
                  <a:txBody>
                    <a:bodyPr/>
                    <a:lstStyle/>
                    <a:p>
                      <a:pPr marL="0" lvl="0" indent="0" algn="l" rtl="0">
                        <a:spcBef>
                          <a:spcPts val="0"/>
                        </a:spcBef>
                        <a:spcAft>
                          <a:spcPts val="0"/>
                        </a:spcAft>
                        <a:buNone/>
                      </a:pPr>
                      <a:r>
                        <a:rPr lang="en" sz="1000">
                          <a:latin typeface="Franklin Gothic Medium" panose="020B0603020102020204" pitchFamily="34" charset="0"/>
                          <a:ea typeface="Franklin Gothic"/>
                          <a:cs typeface="Franklin Gothic"/>
                          <a:sym typeface="Franklin Gothic"/>
                        </a:rPr>
                        <a:t>Various properties which record the structure of Portable Executable format and OS</a:t>
                      </a:r>
                      <a:endParaRPr sz="1000">
                        <a:latin typeface="Franklin Gothic Medium" panose="020B0603020102020204" pitchFamily="34" charset="0"/>
                        <a:ea typeface="Franklin Gothic"/>
                        <a:cs typeface="Franklin Gothic"/>
                        <a:sym typeface="Franklin Gothic"/>
                      </a:endParaRPr>
                    </a:p>
                  </a:txBody>
                  <a:tcPr marL="63500" marR="63500" marT="63500" marB="63500"/>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sz="1000" b="1">
                          <a:latin typeface="Franklin Gothic Medium" panose="020B0603020102020204" pitchFamily="34" charset="0"/>
                          <a:ea typeface="Franklin Gothic"/>
                          <a:cs typeface="Franklin Gothic"/>
                          <a:sym typeface="Franklin Gothic"/>
                        </a:rPr>
                        <a:t>Malware Detection</a:t>
                      </a:r>
                      <a:endParaRPr sz="1000" b="1">
                        <a:latin typeface="Franklin Gothic Medium" panose="020B0603020102020204" pitchFamily="34" charset="0"/>
                        <a:ea typeface="Franklin Gothic"/>
                        <a:cs typeface="Franklin Gothic"/>
                        <a:sym typeface="Franklin Gothic"/>
                      </a:endParaRPr>
                    </a:p>
                  </a:txBody>
                  <a:tcPr marL="63500" marR="63500" marT="63500" marB="6350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solidFill>
                      <a:srgbClr val="F4CCCC"/>
                    </a:solidFill>
                  </a:tcPr>
                </a:tc>
                <a:tc>
                  <a:txBody>
                    <a:bodyPr/>
                    <a:lstStyle/>
                    <a:p>
                      <a:pPr marL="0" lvl="0" indent="0" algn="l" rtl="0">
                        <a:spcBef>
                          <a:spcPts val="0"/>
                        </a:spcBef>
                        <a:spcAft>
                          <a:spcPts val="0"/>
                        </a:spcAft>
                        <a:buNone/>
                      </a:pPr>
                      <a:r>
                        <a:rPr lang="en" sz="1000">
                          <a:latin typeface="Franklin Gothic Medium" panose="020B0603020102020204" pitchFamily="34" charset="0"/>
                          <a:ea typeface="Franklin Gothic"/>
                          <a:cs typeface="Franklin Gothic"/>
                          <a:sym typeface="Franklin Gothic"/>
                        </a:rPr>
                        <a:t>Whether malware was detected in the computer chip</a:t>
                      </a:r>
                      <a:endParaRPr sz="1000">
                        <a:latin typeface="Franklin Gothic Medium" panose="020B0603020102020204" pitchFamily="34" charset="0"/>
                        <a:ea typeface="Franklin Gothic"/>
                        <a:cs typeface="Franklin Gothic"/>
                        <a:sym typeface="Franklin Gothic"/>
                      </a:endParaRPr>
                    </a:p>
                  </a:txBody>
                  <a:tcPr marL="63500" marR="63500" marT="63500" marB="6350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solidFill>
                      <a:srgbClr val="F4CCCC"/>
                    </a:solidFill>
                  </a:tcPr>
                </a:tc>
                <a:extLst>
                  <a:ext uri="{0D108BD9-81ED-4DB2-BD59-A6C34878D82A}">
                    <a16:rowId xmlns:a16="http://schemas.microsoft.com/office/drawing/2014/main" val="10009"/>
                  </a:ext>
                </a:extLst>
              </a:tr>
              <a:tr h="0">
                <a:tc>
                  <a:txBody>
                    <a:bodyPr/>
                    <a:lstStyle/>
                    <a:p>
                      <a:pPr marL="0" lvl="0" indent="0" algn="l" rtl="0">
                        <a:spcBef>
                          <a:spcPts val="0"/>
                        </a:spcBef>
                        <a:spcAft>
                          <a:spcPts val="0"/>
                        </a:spcAft>
                        <a:buNone/>
                      </a:pPr>
                      <a:r>
                        <a:rPr lang="en-US" sz="1000" b="1">
                          <a:latin typeface="Franklin Gothic Medium" panose="020B0603020102020204" pitchFamily="34" charset="0"/>
                          <a:ea typeface="Franklin Gothic"/>
                          <a:cs typeface="Franklin Gothic"/>
                          <a:sym typeface="Franklin Gothic"/>
                        </a:rPr>
                        <a:t>Models</a:t>
                      </a:r>
                      <a:endParaRPr sz="1000" b="1">
                        <a:latin typeface="Franklin Gothic Medium" panose="020B0603020102020204" pitchFamily="34" charset="0"/>
                        <a:ea typeface="Franklin Gothic"/>
                        <a:cs typeface="Franklin Gothic"/>
                        <a:sym typeface="Franklin Gothic"/>
                      </a:endParaRPr>
                    </a:p>
                  </a:txBody>
                  <a:tcPr marL="63500" marR="63500" marT="63500" marB="6350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solidFill>
                      <a:srgbClr val="D9EAD3"/>
                    </a:solidFill>
                  </a:tcPr>
                </a:tc>
                <a:tc>
                  <a:txBody>
                    <a:bodyPr/>
                    <a:lstStyle/>
                    <a:p>
                      <a:pPr marL="0" lvl="0" indent="0" algn="l" rtl="0">
                        <a:spcBef>
                          <a:spcPts val="0"/>
                        </a:spcBef>
                        <a:spcAft>
                          <a:spcPts val="0"/>
                        </a:spcAft>
                        <a:buNone/>
                      </a:pPr>
                      <a:r>
                        <a:rPr lang="en-US" sz="1000">
                          <a:latin typeface="Franklin Gothic Medium" panose="020B0603020102020204" pitchFamily="34" charset="0"/>
                          <a:ea typeface="Franklin Gothic"/>
                          <a:cs typeface="Franklin Gothic"/>
                          <a:sym typeface="Franklin Gothic"/>
                        </a:rPr>
                        <a:t>Simulate three main models that Tesla has (sales department)</a:t>
                      </a:r>
                      <a:endParaRPr sz="1000">
                        <a:latin typeface="Franklin Gothic Medium" panose="020B0603020102020204" pitchFamily="34" charset="0"/>
                        <a:ea typeface="Franklin Gothic"/>
                        <a:cs typeface="Franklin Gothic"/>
                        <a:sym typeface="Franklin Gothic"/>
                      </a:endParaRPr>
                    </a:p>
                  </a:txBody>
                  <a:tcPr marL="63500" marR="63500" marT="63500" marB="6350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solidFill>
                      <a:srgbClr val="D9EAD3"/>
                    </a:solidFill>
                  </a:tcPr>
                </a:tc>
                <a:extLst>
                  <a:ext uri="{0D108BD9-81ED-4DB2-BD59-A6C34878D82A}">
                    <a16:rowId xmlns:a16="http://schemas.microsoft.com/office/drawing/2014/main" val="3835088976"/>
                  </a:ext>
                </a:extLst>
              </a:tr>
              <a:tr h="0">
                <a:tc>
                  <a:txBody>
                    <a:bodyPr/>
                    <a:lstStyle/>
                    <a:p>
                      <a:pPr marL="0" lvl="0" indent="0" algn="l" rtl="0">
                        <a:spcBef>
                          <a:spcPts val="0"/>
                        </a:spcBef>
                        <a:spcAft>
                          <a:spcPts val="0"/>
                        </a:spcAft>
                        <a:buNone/>
                      </a:pPr>
                      <a:r>
                        <a:rPr lang="en-US" sz="1000" b="1">
                          <a:latin typeface="Franklin Gothic Medium" panose="020B0603020102020204" pitchFamily="34" charset="0"/>
                          <a:ea typeface="Franklin Gothic"/>
                          <a:cs typeface="Franklin Gothic"/>
                          <a:sym typeface="Franklin Gothic"/>
                        </a:rPr>
                        <a:t>Software Version</a:t>
                      </a:r>
                      <a:endParaRPr sz="1000" b="1">
                        <a:latin typeface="Franklin Gothic Medium" panose="020B0603020102020204" pitchFamily="34" charset="0"/>
                        <a:ea typeface="Franklin Gothic"/>
                        <a:cs typeface="Franklin Gothic"/>
                        <a:sym typeface="Franklin Gothic"/>
                      </a:endParaRPr>
                    </a:p>
                  </a:txBody>
                  <a:tcPr marL="63500" marR="63500" marT="63500" marB="6350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solidFill>
                      <a:srgbClr val="D9EAD3"/>
                    </a:solidFill>
                  </a:tcPr>
                </a:tc>
                <a:tc>
                  <a:txBody>
                    <a:bodyPr/>
                    <a:lstStyle/>
                    <a:p>
                      <a:pPr marL="0" lvl="0" indent="0" algn="l" rtl="0">
                        <a:spcBef>
                          <a:spcPts val="0"/>
                        </a:spcBef>
                        <a:spcAft>
                          <a:spcPts val="0"/>
                        </a:spcAft>
                        <a:buNone/>
                      </a:pPr>
                      <a:r>
                        <a:rPr lang="en-US" sz="1000">
                          <a:latin typeface="Franklin Gothic Medium" panose="020B0603020102020204" pitchFamily="34" charset="0"/>
                          <a:ea typeface="Franklin Gothic"/>
                          <a:cs typeface="Franklin Gothic"/>
                          <a:sym typeface="Franklin Gothic"/>
                        </a:rPr>
                        <a:t>Four software versions of chips Tesla has had (existing software logging system)</a:t>
                      </a:r>
                      <a:endParaRPr sz="1000">
                        <a:latin typeface="Franklin Gothic Medium" panose="020B0603020102020204" pitchFamily="34" charset="0"/>
                        <a:ea typeface="Franklin Gothic"/>
                        <a:cs typeface="Franklin Gothic"/>
                        <a:sym typeface="Franklin Gothic"/>
                      </a:endParaRPr>
                    </a:p>
                  </a:txBody>
                  <a:tcPr marL="63500" marR="63500" marT="63500" marB="6350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solidFill>
                      <a:srgbClr val="D9EAD3"/>
                    </a:solidFill>
                  </a:tcPr>
                </a:tc>
                <a:extLst>
                  <a:ext uri="{0D108BD9-81ED-4DB2-BD59-A6C34878D82A}">
                    <a16:rowId xmlns:a16="http://schemas.microsoft.com/office/drawing/2014/main" val="626713179"/>
                  </a:ext>
                </a:extLst>
              </a:tr>
              <a:tr h="0">
                <a:tc>
                  <a:txBody>
                    <a:bodyPr/>
                    <a:lstStyle/>
                    <a:p>
                      <a:pPr marL="0" lvl="0" indent="0" algn="l" rtl="0">
                        <a:spcBef>
                          <a:spcPts val="0"/>
                        </a:spcBef>
                        <a:spcAft>
                          <a:spcPts val="0"/>
                        </a:spcAft>
                        <a:buNone/>
                      </a:pPr>
                      <a:r>
                        <a:rPr lang="en-US" sz="1000" b="1">
                          <a:latin typeface="Franklin Gothic Medium" panose="020B0603020102020204" pitchFamily="34" charset="0"/>
                          <a:ea typeface="Franklin Gothic"/>
                          <a:cs typeface="Franklin Gothic"/>
                          <a:sym typeface="Franklin Gothic"/>
                        </a:rPr>
                        <a:t>Country</a:t>
                      </a:r>
                      <a:endParaRPr sz="1000" b="1">
                        <a:latin typeface="Franklin Gothic Medium" panose="020B0603020102020204" pitchFamily="34" charset="0"/>
                        <a:ea typeface="Franklin Gothic"/>
                        <a:cs typeface="Franklin Gothic"/>
                        <a:sym typeface="Franklin Gothic"/>
                      </a:endParaRPr>
                    </a:p>
                  </a:txBody>
                  <a:tcPr marL="63500" marR="63500" marT="63500" marB="6350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solidFill>
                      <a:srgbClr val="D9EAD3"/>
                    </a:solidFill>
                  </a:tcPr>
                </a:tc>
                <a:tc>
                  <a:txBody>
                    <a:bodyPr/>
                    <a:lstStyle/>
                    <a:p>
                      <a:pPr marL="0" lvl="0" indent="0" algn="l" rtl="0">
                        <a:spcBef>
                          <a:spcPts val="0"/>
                        </a:spcBef>
                        <a:spcAft>
                          <a:spcPts val="0"/>
                        </a:spcAft>
                        <a:buNone/>
                      </a:pPr>
                      <a:r>
                        <a:rPr lang="en-US" sz="1000">
                          <a:latin typeface="Franklin Gothic Medium" panose="020B0603020102020204" pitchFamily="34" charset="0"/>
                          <a:ea typeface="Franklin Gothic"/>
                          <a:cs typeface="Franklin Gothic"/>
                          <a:sym typeface="Franklin Gothic"/>
                        </a:rPr>
                        <a:t>Country where computer chip/Tesla car is</a:t>
                      </a:r>
                      <a:endParaRPr sz="1000">
                        <a:latin typeface="Franklin Gothic Medium" panose="020B0603020102020204" pitchFamily="34" charset="0"/>
                        <a:ea typeface="Franklin Gothic"/>
                        <a:cs typeface="Franklin Gothic"/>
                        <a:sym typeface="Franklin Gothic"/>
                      </a:endParaRPr>
                    </a:p>
                  </a:txBody>
                  <a:tcPr marL="63500" marR="63500" marT="63500" marB="6350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solidFill>
                      <a:srgbClr val="D9EAD3"/>
                    </a:solidFill>
                  </a:tcPr>
                </a:tc>
                <a:extLst>
                  <a:ext uri="{0D108BD9-81ED-4DB2-BD59-A6C34878D82A}">
                    <a16:rowId xmlns:a16="http://schemas.microsoft.com/office/drawing/2014/main" val="575677616"/>
                  </a:ext>
                </a:extLst>
              </a:tr>
            </a:tbl>
          </a:graphicData>
        </a:graphic>
      </p:graphicFrame>
      <p:graphicFrame>
        <p:nvGraphicFramePr>
          <p:cNvPr id="43" name="Google Shape;299;p21">
            <a:extLst>
              <a:ext uri="{FF2B5EF4-FFF2-40B4-BE49-F238E27FC236}">
                <a16:creationId xmlns:a16="http://schemas.microsoft.com/office/drawing/2014/main" id="{700D6CC8-F1C1-F840-A66C-824CBCF5C1B6}"/>
              </a:ext>
            </a:extLst>
          </p:cNvPr>
          <p:cNvGraphicFramePr/>
          <p:nvPr>
            <p:extLst>
              <p:ext uri="{D42A27DB-BD31-4B8C-83A1-F6EECF244321}">
                <p14:modId xmlns:p14="http://schemas.microsoft.com/office/powerpoint/2010/main" val="2677915097"/>
              </p:ext>
            </p:extLst>
          </p:nvPr>
        </p:nvGraphicFramePr>
        <p:xfrm>
          <a:off x="4633474" y="1592263"/>
          <a:ext cx="4274820" cy="1590040"/>
        </p:xfrm>
        <a:graphic>
          <a:graphicData uri="http://schemas.openxmlformats.org/drawingml/2006/table">
            <a:tbl>
              <a:tblPr>
                <a:noFill/>
                <a:tableStyleId>{34E4E885-3048-4EA1-A9A6-7B8AEF8706AB}</a:tableStyleId>
              </a:tblPr>
              <a:tblGrid>
                <a:gridCol w="1502070">
                  <a:extLst>
                    <a:ext uri="{9D8B030D-6E8A-4147-A177-3AD203B41FA5}">
                      <a16:colId xmlns:a16="http://schemas.microsoft.com/office/drawing/2014/main" val="20000"/>
                    </a:ext>
                  </a:extLst>
                </a:gridCol>
                <a:gridCol w="2772750">
                  <a:extLst>
                    <a:ext uri="{9D8B030D-6E8A-4147-A177-3AD203B41FA5}">
                      <a16:colId xmlns:a16="http://schemas.microsoft.com/office/drawing/2014/main" val="20001"/>
                    </a:ext>
                  </a:extLst>
                </a:gridCol>
              </a:tblGrid>
              <a:tr h="279400">
                <a:tc gridSpan="2">
                  <a:txBody>
                    <a:bodyPr/>
                    <a:lstStyle/>
                    <a:p>
                      <a:pPr marL="0" lvl="0" indent="0" algn="ctr" rtl="0">
                        <a:spcBef>
                          <a:spcPts val="0"/>
                        </a:spcBef>
                        <a:spcAft>
                          <a:spcPts val="0"/>
                        </a:spcAft>
                        <a:buNone/>
                      </a:pPr>
                      <a:r>
                        <a:rPr lang="en" sz="1100" b="1">
                          <a:solidFill>
                            <a:srgbClr val="FFFFFF"/>
                          </a:solidFill>
                          <a:latin typeface="Franklin Gothic Medium" panose="020B0603020102020204" pitchFamily="34" charset="0"/>
                          <a:ea typeface="Franklin Gothic"/>
                          <a:cs typeface="Franklin Gothic"/>
                          <a:sym typeface="Franklin Gothic"/>
                        </a:rPr>
                        <a:t>UNDERSTANDABLE INTEGER VARIABLES</a:t>
                      </a:r>
                      <a:endParaRPr sz="1100" b="1">
                        <a:solidFill>
                          <a:srgbClr val="FFFFFF"/>
                        </a:solidFill>
                        <a:latin typeface="Franklin Gothic Medium" panose="020B0603020102020204" pitchFamily="34" charset="0"/>
                        <a:ea typeface="Franklin Gothic"/>
                        <a:cs typeface="Franklin Gothic"/>
                        <a:sym typeface="Franklin Gothic"/>
                      </a:endParaRPr>
                    </a:p>
                  </a:txBody>
                  <a:tcPr marL="63500" marR="63500" marT="63500" marB="63500">
                    <a:lnB w="12700" cap="flat" cmpd="sng">
                      <a:solidFill>
                        <a:srgbClr val="000000"/>
                      </a:solidFill>
                      <a:prstDash val="solid"/>
                      <a:round/>
                      <a:headEnd type="none" w="sm" len="sm"/>
                      <a:tailEnd type="none" w="sm" len="sm"/>
                    </a:lnB>
                    <a:solidFill>
                      <a:srgbClr val="980000"/>
                    </a:solidFill>
                  </a:tcPr>
                </a:tc>
                <a:tc hMerge="1">
                  <a:txBody>
                    <a:bodyPr/>
                    <a:lstStyle/>
                    <a:p>
                      <a:endParaRPr lang="en-US"/>
                    </a:p>
                  </a:txBody>
                  <a:tcPr/>
                </a:tc>
                <a:extLst>
                  <a:ext uri="{0D108BD9-81ED-4DB2-BD59-A6C34878D82A}">
                    <a16:rowId xmlns:a16="http://schemas.microsoft.com/office/drawing/2014/main" val="10000"/>
                  </a:ext>
                </a:extLst>
              </a:tr>
              <a:tr h="279400">
                <a:tc>
                  <a:txBody>
                    <a:bodyPr/>
                    <a:lstStyle/>
                    <a:p>
                      <a:pPr marL="0" lvl="0" indent="0" algn="l" rtl="0">
                        <a:spcBef>
                          <a:spcPts val="0"/>
                        </a:spcBef>
                        <a:spcAft>
                          <a:spcPts val="0"/>
                        </a:spcAft>
                        <a:buNone/>
                      </a:pPr>
                      <a:r>
                        <a:rPr lang="en" sz="1000" b="1">
                          <a:latin typeface="Franklin Gothic Medium" panose="020B0603020102020204" pitchFamily="34" charset="0"/>
                          <a:ea typeface="Franklin Gothic"/>
                          <a:cs typeface="Franklin Gothic"/>
                          <a:sym typeface="Franklin Gothic"/>
                        </a:rPr>
                        <a:t>Size of Files</a:t>
                      </a:r>
                      <a:endParaRPr sz="1000" b="1">
                        <a:latin typeface="Franklin Gothic Medium" panose="020B0603020102020204" pitchFamily="34" charset="0"/>
                        <a:ea typeface="Franklin Gothic"/>
                        <a:cs typeface="Franklin Gothic"/>
                        <a:sym typeface="Franklin Gothic"/>
                      </a:endParaRPr>
                    </a:p>
                  </a:txBody>
                  <a:tcPr marL="63500" marR="63500" marT="63500" marB="63500">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Franklin Gothic Medium" panose="020B0603020102020204" pitchFamily="34" charset="0"/>
                          <a:ea typeface="Franklin Gothic"/>
                          <a:cs typeface="Franklin Gothic"/>
                          <a:sym typeface="Franklin Gothic"/>
                        </a:rPr>
                        <a:t>Various sizes recorded for different files in the computer chip</a:t>
                      </a:r>
                      <a:endParaRPr sz="1000">
                        <a:latin typeface="Franklin Gothic Medium" panose="020B0603020102020204" pitchFamily="34" charset="0"/>
                        <a:ea typeface="Franklin Gothic"/>
                        <a:cs typeface="Franklin Gothic"/>
                        <a:sym typeface="Franklin Gothic"/>
                      </a:endParaRPr>
                    </a:p>
                  </a:txBody>
                  <a:tcPr marL="63500" marR="63500" marT="63500" marB="63500">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79400">
                <a:tc>
                  <a:txBody>
                    <a:bodyPr/>
                    <a:lstStyle/>
                    <a:p>
                      <a:pPr marL="0" lvl="0" indent="0" algn="l" rtl="0">
                        <a:spcBef>
                          <a:spcPts val="0"/>
                        </a:spcBef>
                        <a:spcAft>
                          <a:spcPts val="0"/>
                        </a:spcAft>
                        <a:buNone/>
                      </a:pPr>
                      <a:r>
                        <a:rPr lang="en-US" sz="1000" b="1">
                          <a:latin typeface="Franklin Gothic Medium" panose="020B0603020102020204" pitchFamily="34" charset="0"/>
                          <a:ea typeface="Franklin Gothic"/>
                          <a:cs typeface="Franklin Gothic"/>
                          <a:sym typeface="Franklin Gothic"/>
                        </a:rPr>
                        <a:t>Charge Cycles</a:t>
                      </a:r>
                      <a:endParaRPr sz="1000" b="1">
                        <a:latin typeface="Franklin Gothic Medium" panose="020B0603020102020204" pitchFamily="34" charset="0"/>
                        <a:ea typeface="Franklin Gothic"/>
                        <a:cs typeface="Franklin Gothic"/>
                        <a:sym typeface="Franklin Gothic"/>
                      </a:endParaRPr>
                    </a:p>
                  </a:txBody>
                  <a:tcPr marL="63500" marR="63500" marT="63500" marB="63500">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US" sz="1000">
                          <a:latin typeface="Franklin Gothic Medium" panose="020B0603020102020204" pitchFamily="34" charset="0"/>
                          <a:ea typeface="Franklin Gothic"/>
                          <a:cs typeface="Franklin Gothic"/>
                          <a:sym typeface="Franklin Gothic"/>
                        </a:rPr>
                        <a:t>Number of times Tesla is charged (diagnostic data department)</a:t>
                      </a:r>
                      <a:endParaRPr sz="1000">
                        <a:latin typeface="Franklin Gothic Medium" panose="020B0603020102020204" pitchFamily="34" charset="0"/>
                        <a:ea typeface="Franklin Gothic"/>
                        <a:cs typeface="Franklin Gothic"/>
                        <a:sym typeface="Franklin Gothic"/>
                      </a:endParaRPr>
                    </a:p>
                  </a:txBody>
                  <a:tcPr marL="63500" marR="63500" marT="63500" marB="63500">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454928990"/>
                  </a:ext>
                </a:extLst>
              </a:tr>
              <a:tr h="279400">
                <a:tc>
                  <a:txBody>
                    <a:bodyPr/>
                    <a:lstStyle/>
                    <a:p>
                      <a:pPr marL="0" lvl="0" indent="0" algn="l" rtl="0">
                        <a:spcBef>
                          <a:spcPts val="0"/>
                        </a:spcBef>
                        <a:spcAft>
                          <a:spcPts val="0"/>
                        </a:spcAft>
                        <a:buNone/>
                      </a:pPr>
                      <a:r>
                        <a:rPr lang="en-US" sz="1000" b="1">
                          <a:latin typeface="Franklin Gothic Medium" panose="020B0603020102020204" pitchFamily="34" charset="0"/>
                          <a:ea typeface="Franklin Gothic"/>
                          <a:cs typeface="Franklin Gothic"/>
                          <a:sym typeface="Franklin Gothic"/>
                        </a:rPr>
                        <a:t>Car Mileage</a:t>
                      </a:r>
                      <a:endParaRPr sz="1000" b="1">
                        <a:latin typeface="Franklin Gothic Medium" panose="020B0603020102020204" pitchFamily="34" charset="0"/>
                        <a:ea typeface="Franklin Gothic"/>
                        <a:cs typeface="Franklin Gothic"/>
                        <a:sym typeface="Franklin Gothic"/>
                      </a:endParaRPr>
                    </a:p>
                  </a:txBody>
                  <a:tcPr marL="63500" marR="63500" marT="63500" marB="63500">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US" sz="1000">
                          <a:latin typeface="Franklin Gothic Medium" panose="020B0603020102020204" pitchFamily="34" charset="0"/>
                          <a:ea typeface="Franklin Gothic"/>
                          <a:cs typeface="Franklin Gothic"/>
                          <a:sym typeface="Franklin Gothic"/>
                        </a:rPr>
                        <a:t>How far the car has travelled (diagnostic data department)</a:t>
                      </a:r>
                      <a:endParaRPr sz="1000">
                        <a:latin typeface="Franklin Gothic Medium" panose="020B0603020102020204" pitchFamily="34" charset="0"/>
                        <a:ea typeface="Franklin Gothic"/>
                        <a:cs typeface="Franklin Gothic"/>
                        <a:sym typeface="Franklin Gothic"/>
                      </a:endParaRPr>
                    </a:p>
                  </a:txBody>
                  <a:tcPr marL="63500" marR="63500" marT="63500" marB="63500">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644313611"/>
                  </a:ext>
                </a:extLst>
              </a:tr>
            </a:tbl>
          </a:graphicData>
        </a:graphic>
      </p:graphicFrame>
      <p:grpSp>
        <p:nvGrpSpPr>
          <p:cNvPr id="6" name="Group 5">
            <a:extLst>
              <a:ext uri="{FF2B5EF4-FFF2-40B4-BE49-F238E27FC236}">
                <a16:creationId xmlns:a16="http://schemas.microsoft.com/office/drawing/2014/main" id="{A9512522-ABC8-9E41-9F4C-0C290F306386}"/>
              </a:ext>
            </a:extLst>
          </p:cNvPr>
          <p:cNvGrpSpPr/>
          <p:nvPr/>
        </p:nvGrpSpPr>
        <p:grpSpPr>
          <a:xfrm>
            <a:off x="6940027" y="3235737"/>
            <a:ext cx="2105125" cy="1139210"/>
            <a:chOff x="4553991" y="3202028"/>
            <a:chExt cx="2105125" cy="1139210"/>
          </a:xfrm>
        </p:grpSpPr>
        <p:sp>
          <p:nvSpPr>
            <p:cNvPr id="4" name="Rectangle 3">
              <a:extLst>
                <a:ext uri="{FF2B5EF4-FFF2-40B4-BE49-F238E27FC236}">
                  <a16:creationId xmlns:a16="http://schemas.microsoft.com/office/drawing/2014/main" id="{DA2EAC13-F1EE-9440-A29C-120783D97CD7}"/>
                </a:ext>
              </a:extLst>
            </p:cNvPr>
            <p:cNvSpPr/>
            <p:nvPr/>
          </p:nvSpPr>
          <p:spPr>
            <a:xfrm>
              <a:off x="4645021" y="3512946"/>
              <a:ext cx="209694" cy="2074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3808CA0-AF93-374E-8300-06B002EFC3F8}"/>
                </a:ext>
              </a:extLst>
            </p:cNvPr>
            <p:cNvSpPr/>
            <p:nvPr/>
          </p:nvSpPr>
          <p:spPr>
            <a:xfrm>
              <a:off x="4645021" y="4096863"/>
              <a:ext cx="209694" cy="207468"/>
            </a:xfrm>
            <a:prstGeom prst="rect">
              <a:avLst/>
            </a:prstGeom>
            <a:solidFill>
              <a:srgbClr val="D9EAD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00E6840-A100-3C46-A29D-3751E9BB8435}"/>
                </a:ext>
              </a:extLst>
            </p:cNvPr>
            <p:cNvSpPr/>
            <p:nvPr/>
          </p:nvSpPr>
          <p:spPr>
            <a:xfrm>
              <a:off x="4645021" y="3805735"/>
              <a:ext cx="209694" cy="207468"/>
            </a:xfrm>
            <a:prstGeom prst="rect">
              <a:avLst/>
            </a:prstGeom>
            <a:solidFill>
              <a:srgbClr val="F5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838651-C8EC-0744-BF26-F5735D164EE8}"/>
                </a:ext>
              </a:extLst>
            </p:cNvPr>
            <p:cNvSpPr txBox="1"/>
            <p:nvPr/>
          </p:nvSpPr>
          <p:spPr>
            <a:xfrm>
              <a:off x="4553991" y="3202028"/>
              <a:ext cx="764953" cy="276999"/>
            </a:xfrm>
            <a:prstGeom prst="rect">
              <a:avLst/>
            </a:prstGeom>
            <a:noFill/>
          </p:spPr>
          <p:txBody>
            <a:bodyPr wrap="none" rtlCol="0">
              <a:spAutoFit/>
            </a:bodyPr>
            <a:lstStyle/>
            <a:p>
              <a:r>
                <a:rPr lang="en-US" sz="1200">
                  <a:latin typeface="Franklin Gothic Medium" panose="020B0603020102020204" pitchFamily="34" charset="0"/>
                </a:rPr>
                <a:t>LEGEND:</a:t>
              </a:r>
            </a:p>
          </p:txBody>
        </p:sp>
        <p:sp>
          <p:nvSpPr>
            <p:cNvPr id="58" name="TextBox 57">
              <a:extLst>
                <a:ext uri="{FF2B5EF4-FFF2-40B4-BE49-F238E27FC236}">
                  <a16:creationId xmlns:a16="http://schemas.microsoft.com/office/drawing/2014/main" id="{A1CDC2C1-D133-F240-89B8-57EB2FE6773C}"/>
                </a:ext>
              </a:extLst>
            </p:cNvPr>
            <p:cNvSpPr txBox="1"/>
            <p:nvPr/>
          </p:nvSpPr>
          <p:spPr>
            <a:xfrm>
              <a:off x="4956406" y="3478180"/>
              <a:ext cx="1702710" cy="276999"/>
            </a:xfrm>
            <a:prstGeom prst="rect">
              <a:avLst/>
            </a:prstGeom>
            <a:noFill/>
          </p:spPr>
          <p:txBody>
            <a:bodyPr wrap="none" rtlCol="0">
              <a:spAutoFit/>
            </a:bodyPr>
            <a:lstStyle/>
            <a:p>
              <a:r>
                <a:rPr lang="en-US" sz="1200">
                  <a:latin typeface="Franklin Gothic Medium" panose="020B0603020102020204" pitchFamily="34" charset="0"/>
                </a:rPr>
                <a:t>Independent Variables</a:t>
              </a:r>
            </a:p>
          </p:txBody>
        </p:sp>
        <p:sp>
          <p:nvSpPr>
            <p:cNvPr id="59" name="TextBox 58">
              <a:extLst>
                <a:ext uri="{FF2B5EF4-FFF2-40B4-BE49-F238E27FC236}">
                  <a16:creationId xmlns:a16="http://schemas.microsoft.com/office/drawing/2014/main" id="{9D82DAFC-B431-5C4E-8703-561FFE3B43BB}"/>
                </a:ext>
              </a:extLst>
            </p:cNvPr>
            <p:cNvSpPr txBox="1"/>
            <p:nvPr/>
          </p:nvSpPr>
          <p:spPr>
            <a:xfrm>
              <a:off x="4956406" y="3775513"/>
              <a:ext cx="1556836" cy="276999"/>
            </a:xfrm>
            <a:prstGeom prst="rect">
              <a:avLst/>
            </a:prstGeom>
            <a:noFill/>
          </p:spPr>
          <p:txBody>
            <a:bodyPr wrap="none" rtlCol="0">
              <a:spAutoFit/>
            </a:bodyPr>
            <a:lstStyle/>
            <a:p>
              <a:r>
                <a:rPr lang="en-US" sz="1200">
                  <a:latin typeface="Franklin Gothic Medium" panose="020B0603020102020204" pitchFamily="34" charset="0"/>
                </a:rPr>
                <a:t>Dependent Variables</a:t>
              </a:r>
            </a:p>
          </p:txBody>
        </p:sp>
        <p:sp>
          <p:nvSpPr>
            <p:cNvPr id="60" name="TextBox 59">
              <a:extLst>
                <a:ext uri="{FF2B5EF4-FFF2-40B4-BE49-F238E27FC236}">
                  <a16:creationId xmlns:a16="http://schemas.microsoft.com/office/drawing/2014/main" id="{D6A25938-E906-BE47-B8D6-3E584E95FC76}"/>
                </a:ext>
              </a:extLst>
            </p:cNvPr>
            <p:cNvSpPr txBox="1"/>
            <p:nvPr/>
          </p:nvSpPr>
          <p:spPr>
            <a:xfrm>
              <a:off x="4957999" y="4064239"/>
              <a:ext cx="1287532" cy="276999"/>
            </a:xfrm>
            <a:prstGeom prst="rect">
              <a:avLst/>
            </a:prstGeom>
            <a:noFill/>
          </p:spPr>
          <p:txBody>
            <a:bodyPr wrap="none" rtlCol="0">
              <a:spAutoFit/>
            </a:bodyPr>
            <a:lstStyle/>
            <a:p>
              <a:r>
                <a:rPr lang="en-US" sz="1200">
                  <a:latin typeface="Franklin Gothic Medium" panose="020B0603020102020204" pitchFamily="34" charset="0"/>
                </a:rPr>
                <a:t>Forged Variables</a:t>
              </a:r>
            </a:p>
          </p:txBody>
        </p:sp>
      </p:grpSp>
    </p:spTree>
    <p:extLst>
      <p:ext uri="{BB962C8B-B14F-4D97-AF65-F5344CB8AC3E}">
        <p14:creationId xmlns:p14="http://schemas.microsoft.com/office/powerpoint/2010/main" val="2192378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49" name="Picture 7" descr="Chart, bar chart&#10;&#10;Description automatically generated">
            <a:extLst>
              <a:ext uri="{FF2B5EF4-FFF2-40B4-BE49-F238E27FC236}">
                <a16:creationId xmlns:a16="http://schemas.microsoft.com/office/drawing/2014/main" id="{63823852-20FE-1C4A-AAF9-47B3932DDC43}"/>
              </a:ext>
            </a:extLst>
          </p:cNvPr>
          <p:cNvPicPr>
            <a:picLocks noChangeAspect="1"/>
          </p:cNvPicPr>
          <p:nvPr/>
        </p:nvPicPr>
        <p:blipFill>
          <a:blip r:embed="rId3"/>
          <a:stretch>
            <a:fillRect/>
          </a:stretch>
        </p:blipFill>
        <p:spPr>
          <a:xfrm>
            <a:off x="5581753" y="2748937"/>
            <a:ext cx="2859838" cy="1742400"/>
          </a:xfrm>
          <a:prstGeom prst="rect">
            <a:avLst/>
          </a:prstGeom>
        </p:spPr>
      </p:pic>
      <p:sp>
        <p:nvSpPr>
          <p:cNvPr id="165" name="Google Shape;165;p17"/>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0" y="0"/>
            <a:ext cx="9144000" cy="659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
        <p:nvSpPr>
          <p:cNvPr id="173" name="Google Shape;173;p17"/>
          <p:cNvSpPr/>
          <p:nvPr/>
        </p:nvSpPr>
        <p:spPr>
          <a:xfrm>
            <a:off x="0" y="600175"/>
            <a:ext cx="9144000" cy="786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7"/>
          <p:cNvSpPr txBox="1"/>
          <p:nvPr/>
        </p:nvSpPr>
        <p:spPr>
          <a:xfrm>
            <a:off x="46174" y="158336"/>
            <a:ext cx="8183425" cy="72869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500" b="1">
                <a:solidFill>
                  <a:srgbClr val="FFFFFF"/>
                </a:solidFill>
                <a:latin typeface="Work Sans"/>
                <a:ea typeface="Work Sans"/>
                <a:cs typeface="Work Sans"/>
                <a:sym typeface="Work Sans"/>
              </a:rPr>
              <a:t>DATA EXPLORATION &amp; CLEANING</a:t>
            </a:r>
            <a:endParaRPr sz="3500" b="1">
              <a:solidFill>
                <a:srgbClr val="FFFFFF"/>
              </a:solidFill>
              <a:latin typeface="Work Sans"/>
              <a:ea typeface="Work Sans"/>
              <a:cs typeface="Work Sans"/>
              <a:sym typeface="Work Sans"/>
            </a:endParaRPr>
          </a:p>
        </p:txBody>
      </p:sp>
      <p:pic>
        <p:nvPicPr>
          <p:cNvPr id="25" name="Picture 2" descr="Tesla logo and symbol, meaning, history, PNG">
            <a:extLst>
              <a:ext uri="{FF2B5EF4-FFF2-40B4-BE49-F238E27FC236}">
                <a16:creationId xmlns:a16="http://schemas.microsoft.com/office/drawing/2014/main" id="{4DB6DB3A-EAD6-41FF-8912-A007DBAE2F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8867" y="59582"/>
            <a:ext cx="855133" cy="481012"/>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77;p14">
            <a:extLst>
              <a:ext uri="{FF2B5EF4-FFF2-40B4-BE49-F238E27FC236}">
                <a16:creationId xmlns:a16="http://schemas.microsoft.com/office/drawing/2014/main" id="{DDEB7E37-2C08-4232-9D0C-21AD12D8B882}"/>
              </a:ext>
            </a:extLst>
          </p:cNvPr>
          <p:cNvSpPr/>
          <p:nvPr/>
        </p:nvSpPr>
        <p:spPr>
          <a:xfrm>
            <a:off x="0" y="4606413"/>
            <a:ext cx="91440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7;p13">
            <a:extLst>
              <a:ext uri="{FF2B5EF4-FFF2-40B4-BE49-F238E27FC236}">
                <a16:creationId xmlns:a16="http://schemas.microsoft.com/office/drawing/2014/main" id="{B332FE51-BC0B-4D2C-ADDA-219BD96AF522}"/>
              </a:ext>
            </a:extLst>
          </p:cNvPr>
          <p:cNvSpPr/>
          <p:nvPr/>
        </p:nvSpPr>
        <p:spPr>
          <a:xfrm>
            <a:off x="4749868"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1;p13">
            <a:extLst>
              <a:ext uri="{FF2B5EF4-FFF2-40B4-BE49-F238E27FC236}">
                <a16:creationId xmlns:a16="http://schemas.microsoft.com/office/drawing/2014/main" id="{B165A67D-3AE6-447A-A8CD-36EFFABBEEA3}"/>
              </a:ext>
            </a:extLst>
          </p:cNvPr>
          <p:cNvSpPr/>
          <p:nvPr/>
        </p:nvSpPr>
        <p:spPr>
          <a:xfrm>
            <a:off x="5942783" y="4533200"/>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2;p13">
            <a:extLst>
              <a:ext uri="{FF2B5EF4-FFF2-40B4-BE49-F238E27FC236}">
                <a16:creationId xmlns:a16="http://schemas.microsoft.com/office/drawing/2014/main" id="{B8AF0E03-1FEF-4938-880D-A340262EDE5E}"/>
              </a:ext>
            </a:extLst>
          </p:cNvPr>
          <p:cNvSpPr txBox="1"/>
          <p:nvPr/>
        </p:nvSpPr>
        <p:spPr>
          <a:xfrm>
            <a:off x="1537171" y="4714775"/>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Business Problem/Analysis</a:t>
            </a:r>
            <a:endParaRPr lang="en-US" sz="1000" b="1">
              <a:latin typeface="Franklin Gothic"/>
              <a:cs typeface="Franklin Gothic"/>
            </a:endParaRPr>
          </a:p>
        </p:txBody>
      </p:sp>
      <p:sp>
        <p:nvSpPr>
          <p:cNvPr id="31" name="Google Shape;68;p13">
            <a:extLst>
              <a:ext uri="{FF2B5EF4-FFF2-40B4-BE49-F238E27FC236}">
                <a16:creationId xmlns:a16="http://schemas.microsoft.com/office/drawing/2014/main" id="{1A14BD0D-9688-453D-A0CD-B8666D32C204}"/>
              </a:ext>
            </a:extLst>
          </p:cNvPr>
          <p:cNvSpPr/>
          <p:nvPr/>
        </p:nvSpPr>
        <p:spPr>
          <a:xfrm rot="5400000">
            <a:off x="1123750" y="4869050"/>
            <a:ext cx="548700" cy="31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9;p13">
            <a:extLst>
              <a:ext uri="{FF2B5EF4-FFF2-40B4-BE49-F238E27FC236}">
                <a16:creationId xmlns:a16="http://schemas.microsoft.com/office/drawing/2014/main" id="{8E1C8CA4-91A7-4568-88E3-81642FF572C8}"/>
              </a:ext>
            </a:extLst>
          </p:cNvPr>
          <p:cNvSpPr txBox="1"/>
          <p:nvPr/>
        </p:nvSpPr>
        <p:spPr>
          <a:xfrm>
            <a:off x="2810254"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Data Cleaning/ Exploration</a:t>
            </a:r>
            <a:endParaRPr lang="en-US"/>
          </a:p>
        </p:txBody>
      </p:sp>
      <p:sp>
        <p:nvSpPr>
          <p:cNvPr id="33" name="Google Shape;70;p13">
            <a:extLst>
              <a:ext uri="{FF2B5EF4-FFF2-40B4-BE49-F238E27FC236}">
                <a16:creationId xmlns:a16="http://schemas.microsoft.com/office/drawing/2014/main" id="{4F29F735-E261-4C07-97BB-6555E6007419}"/>
              </a:ext>
            </a:extLst>
          </p:cNvPr>
          <p:cNvSpPr txBox="1"/>
          <p:nvPr/>
        </p:nvSpPr>
        <p:spPr>
          <a:xfrm>
            <a:off x="4098995" y="4710475"/>
            <a:ext cx="1394400" cy="445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latin typeface="Franklin Gothic"/>
                <a:ea typeface="Franklin Gothic"/>
                <a:cs typeface="Franklin Gothic"/>
                <a:sym typeface="Franklin Gothic"/>
              </a:rPr>
              <a:t>Data </a:t>
            </a:r>
            <a:endParaRPr sz="1000" b="1">
              <a:latin typeface="Franklin Gothic"/>
              <a:ea typeface="Franklin Gothic"/>
              <a:cs typeface="Franklin Gothic"/>
              <a:sym typeface="Franklin Gothic"/>
            </a:endParaRPr>
          </a:p>
          <a:p>
            <a:pPr marL="0" lvl="0" indent="0" algn="ctr" rtl="0">
              <a:spcBef>
                <a:spcPts val="0"/>
              </a:spcBef>
              <a:spcAft>
                <a:spcPts val="0"/>
              </a:spcAft>
              <a:buNone/>
            </a:pPr>
            <a:r>
              <a:rPr lang="en" sz="1000" b="1">
                <a:latin typeface="Franklin Gothic"/>
                <a:ea typeface="Franklin Gothic"/>
                <a:cs typeface="Franklin Gothic"/>
                <a:sym typeface="Franklin Gothic"/>
              </a:rPr>
              <a:t>Visualisation</a:t>
            </a:r>
            <a:endParaRPr sz="1000" b="1">
              <a:latin typeface="Franklin Gothic"/>
              <a:ea typeface="Franklin Gothic"/>
              <a:cs typeface="Franklin Gothic"/>
              <a:sym typeface="Franklin Gothic"/>
            </a:endParaRPr>
          </a:p>
        </p:txBody>
      </p:sp>
      <p:sp>
        <p:nvSpPr>
          <p:cNvPr id="34" name="Google Shape;71;p13">
            <a:extLst>
              <a:ext uri="{FF2B5EF4-FFF2-40B4-BE49-F238E27FC236}">
                <a16:creationId xmlns:a16="http://schemas.microsoft.com/office/drawing/2014/main" id="{4E32C8A1-68F9-4661-B449-03C168FDE502}"/>
              </a:ext>
            </a:extLst>
          </p:cNvPr>
          <p:cNvSpPr txBox="1"/>
          <p:nvPr/>
        </p:nvSpPr>
        <p:spPr>
          <a:xfrm>
            <a:off x="5338883"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Association </a:t>
            </a:r>
            <a:br>
              <a:rPr lang="en" sz="1000" b="1">
                <a:latin typeface="Franklin Gothic"/>
                <a:cs typeface="Franklin Gothic"/>
              </a:rPr>
            </a:br>
            <a:r>
              <a:rPr lang="en" sz="1000" b="1">
                <a:latin typeface="Franklin Gothic"/>
                <a:cs typeface="Franklin Gothic"/>
                <a:sym typeface="Franklin Gothic"/>
              </a:rPr>
              <a:t>Rules</a:t>
            </a:r>
            <a:endParaRPr lang="en-US"/>
          </a:p>
        </p:txBody>
      </p:sp>
      <p:sp>
        <p:nvSpPr>
          <p:cNvPr id="35" name="Google Shape;72;p13">
            <a:extLst>
              <a:ext uri="{FF2B5EF4-FFF2-40B4-BE49-F238E27FC236}">
                <a16:creationId xmlns:a16="http://schemas.microsoft.com/office/drawing/2014/main" id="{5D83B9D0-B5D3-4966-8EE9-C5B5411DFDDD}"/>
              </a:ext>
            </a:extLst>
          </p:cNvPr>
          <p:cNvSpPr txBox="1"/>
          <p:nvPr/>
        </p:nvSpPr>
        <p:spPr>
          <a:xfrm>
            <a:off x="6598190" y="471830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Building A Predictive </a:t>
            </a:r>
            <a:br>
              <a:rPr lang="en" sz="1000" b="1">
                <a:latin typeface="Franklin Gothic"/>
                <a:cs typeface="Franklin Gothic"/>
              </a:rPr>
            </a:br>
            <a:r>
              <a:rPr lang="en" sz="1000" b="1">
                <a:latin typeface="Franklin Gothic"/>
                <a:cs typeface="Franklin Gothic"/>
                <a:sym typeface="Franklin Gothic"/>
              </a:rPr>
              <a:t>Model</a:t>
            </a:r>
            <a:endParaRPr lang="en" sz="1000" b="1">
              <a:latin typeface="Franklin Gothic"/>
              <a:cs typeface="Franklin Gothic"/>
            </a:endParaRPr>
          </a:p>
        </p:txBody>
      </p:sp>
      <p:sp>
        <p:nvSpPr>
          <p:cNvPr id="36" name="Google Shape;59;p13">
            <a:extLst>
              <a:ext uri="{FF2B5EF4-FFF2-40B4-BE49-F238E27FC236}">
                <a16:creationId xmlns:a16="http://schemas.microsoft.com/office/drawing/2014/main" id="{D5686439-D57A-442D-8005-A8D8B6374C71}"/>
              </a:ext>
            </a:extLst>
          </p:cNvPr>
          <p:cNvSpPr/>
          <p:nvPr/>
        </p:nvSpPr>
        <p:spPr>
          <a:xfrm>
            <a:off x="2180214" y="4509714"/>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0;p13">
            <a:extLst>
              <a:ext uri="{FF2B5EF4-FFF2-40B4-BE49-F238E27FC236}">
                <a16:creationId xmlns:a16="http://schemas.microsoft.com/office/drawing/2014/main" id="{97BBAF3A-2AD7-47E5-AA38-BF8B2AB60700}"/>
              </a:ext>
            </a:extLst>
          </p:cNvPr>
          <p:cNvSpPr/>
          <p:nvPr/>
        </p:nvSpPr>
        <p:spPr>
          <a:xfrm>
            <a:off x="3453286" y="4517542"/>
            <a:ext cx="186600" cy="186600"/>
          </a:xfrm>
          <a:prstGeom prst="ellipse">
            <a:avLst/>
          </a:prstGeom>
          <a:solidFill>
            <a:srgbClr val="C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8;p13">
            <a:extLst>
              <a:ext uri="{FF2B5EF4-FFF2-40B4-BE49-F238E27FC236}">
                <a16:creationId xmlns:a16="http://schemas.microsoft.com/office/drawing/2014/main" id="{C696942C-9793-4992-B83B-1A342D698D4B}"/>
              </a:ext>
            </a:extLst>
          </p:cNvPr>
          <p:cNvSpPr/>
          <p:nvPr/>
        </p:nvSpPr>
        <p:spPr>
          <a:xfrm>
            <a:off x="7202090" y="4521196"/>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p13">
            <a:extLst>
              <a:ext uri="{FF2B5EF4-FFF2-40B4-BE49-F238E27FC236}">
                <a16:creationId xmlns:a16="http://schemas.microsoft.com/office/drawing/2014/main" id="{3BD524D3-C3F0-4B01-955B-86A059A4D6C1}"/>
              </a:ext>
            </a:extLst>
          </p:cNvPr>
          <p:cNvSpPr/>
          <p:nvPr/>
        </p:nvSpPr>
        <p:spPr>
          <a:xfrm>
            <a:off x="8404083" y="4509713"/>
            <a:ext cx="186600" cy="186600"/>
          </a:xfrm>
          <a:prstGeom prst="ellipse">
            <a:avLst/>
          </a:prstGeom>
          <a:solidFill>
            <a:schemeClr val="bg1"/>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2;p13">
            <a:extLst>
              <a:ext uri="{FF2B5EF4-FFF2-40B4-BE49-F238E27FC236}">
                <a16:creationId xmlns:a16="http://schemas.microsoft.com/office/drawing/2014/main" id="{BCDF698B-0928-4CFA-86DF-F2DBA7DC93FE}"/>
              </a:ext>
            </a:extLst>
          </p:cNvPr>
          <p:cNvSpPr txBox="1"/>
          <p:nvPr/>
        </p:nvSpPr>
        <p:spPr>
          <a:xfrm>
            <a:off x="7803819" y="4710474"/>
            <a:ext cx="1394400" cy="445200"/>
          </a:xfrm>
          <a:prstGeom prst="rect">
            <a:avLst/>
          </a:prstGeom>
          <a:noFill/>
          <a:ln>
            <a:noFill/>
          </a:ln>
        </p:spPr>
        <p:txBody>
          <a:bodyPr spcFirstLastPara="1" wrap="square" lIns="0" tIns="0" rIns="0" bIns="0" anchor="ctr" anchorCtr="0">
            <a:noAutofit/>
          </a:bodyPr>
          <a:lstStyle/>
          <a:p>
            <a:pPr algn="ctr"/>
            <a:r>
              <a:rPr lang="en" sz="1000" b="1">
                <a:latin typeface="Franklin Gothic"/>
                <a:cs typeface="Franklin Gothic"/>
                <a:sym typeface="Franklin Gothic"/>
              </a:rPr>
              <a:t>Insights &amp; </a:t>
            </a:r>
            <a:endParaRPr lang="en-US">
              <a:sym typeface="Franklin Gothic"/>
            </a:endParaRPr>
          </a:p>
          <a:p>
            <a:pPr algn="ctr"/>
            <a:r>
              <a:rPr lang="en" sz="1000" b="1">
                <a:latin typeface="Franklin Gothic"/>
                <a:cs typeface="Franklin Gothic"/>
                <a:sym typeface="Franklin Gothic"/>
              </a:rPr>
              <a:t>Solutions</a:t>
            </a:r>
            <a:endParaRPr lang="en-US"/>
          </a:p>
        </p:txBody>
      </p:sp>
      <p:pic>
        <p:nvPicPr>
          <p:cNvPr id="44" name="Picture 3" descr="Application, table&#10;&#10;Description automatically generated">
            <a:extLst>
              <a:ext uri="{FF2B5EF4-FFF2-40B4-BE49-F238E27FC236}">
                <a16:creationId xmlns:a16="http://schemas.microsoft.com/office/drawing/2014/main" id="{E88BD960-233B-EE4A-9401-538108A2AC6A}"/>
              </a:ext>
            </a:extLst>
          </p:cNvPr>
          <p:cNvPicPr>
            <a:picLocks noChangeAspect="1"/>
          </p:cNvPicPr>
          <p:nvPr/>
        </p:nvPicPr>
        <p:blipFill>
          <a:blip r:embed="rId5"/>
          <a:stretch>
            <a:fillRect/>
          </a:stretch>
        </p:blipFill>
        <p:spPr>
          <a:xfrm>
            <a:off x="5653413" y="991234"/>
            <a:ext cx="2788178" cy="1741723"/>
          </a:xfrm>
          <a:prstGeom prst="rect">
            <a:avLst/>
          </a:prstGeom>
        </p:spPr>
      </p:pic>
      <p:sp>
        <p:nvSpPr>
          <p:cNvPr id="9" name="Rectangle 8">
            <a:extLst>
              <a:ext uri="{FF2B5EF4-FFF2-40B4-BE49-F238E27FC236}">
                <a16:creationId xmlns:a16="http://schemas.microsoft.com/office/drawing/2014/main" id="{07DD22AC-7F71-D848-A1C7-3B07D96D8CA5}"/>
              </a:ext>
            </a:extLst>
          </p:cNvPr>
          <p:cNvSpPr/>
          <p:nvPr/>
        </p:nvSpPr>
        <p:spPr>
          <a:xfrm>
            <a:off x="767402" y="1010485"/>
            <a:ext cx="4328338" cy="997200"/>
          </a:xfrm>
          <a:prstGeom prst="rect">
            <a:avLst/>
          </a:prstGeom>
          <a:solidFill>
            <a:srgbClr val="F5CCCC">
              <a:alpha val="71373"/>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58775"/>
            <a:r>
              <a:rPr lang="en-US" b="1">
                <a:solidFill>
                  <a:schemeClr val="tx1"/>
                </a:solidFill>
                <a:latin typeface="Franklin Gothic Medium" panose="020B0603020102020204" pitchFamily="34" charset="0"/>
              </a:rPr>
              <a:t>Removed NA Columns</a:t>
            </a:r>
          </a:p>
          <a:p>
            <a:pPr marL="644525" indent="-285750">
              <a:buFont typeface="Arial" panose="020B0604020202020204" pitchFamily="34" charset="0"/>
              <a:buChar char="•"/>
            </a:pPr>
            <a:r>
              <a:rPr lang="en-US">
                <a:solidFill>
                  <a:schemeClr val="tx1"/>
                </a:solidFill>
                <a:latin typeface="Franklin Gothic Medium" panose="020B0603020102020204" pitchFamily="34" charset="0"/>
              </a:rPr>
              <a:t>No effect on model results</a:t>
            </a:r>
          </a:p>
        </p:txBody>
      </p:sp>
      <p:sp>
        <p:nvSpPr>
          <p:cNvPr id="8" name="Off-page Connector 7">
            <a:extLst>
              <a:ext uri="{FF2B5EF4-FFF2-40B4-BE49-F238E27FC236}">
                <a16:creationId xmlns:a16="http://schemas.microsoft.com/office/drawing/2014/main" id="{29C8DFFC-94F0-BE41-AF1F-89357973D189}"/>
              </a:ext>
            </a:extLst>
          </p:cNvPr>
          <p:cNvSpPr/>
          <p:nvPr/>
        </p:nvSpPr>
        <p:spPr>
          <a:xfrm>
            <a:off x="513829" y="980024"/>
            <a:ext cx="507146" cy="614723"/>
          </a:xfrm>
          <a:prstGeom prst="flowChartOffpageConnector">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Franklin Gothic Medium" panose="020B0603020102020204" pitchFamily="34" charset="0"/>
              </a:rPr>
              <a:t>1</a:t>
            </a:r>
          </a:p>
        </p:txBody>
      </p:sp>
      <p:sp>
        <p:nvSpPr>
          <p:cNvPr id="47" name="Rectangle 46">
            <a:extLst>
              <a:ext uri="{FF2B5EF4-FFF2-40B4-BE49-F238E27FC236}">
                <a16:creationId xmlns:a16="http://schemas.microsoft.com/office/drawing/2014/main" id="{DFDBB960-C0C4-1440-BE79-F8F03C5032DE}"/>
              </a:ext>
            </a:extLst>
          </p:cNvPr>
          <p:cNvSpPr/>
          <p:nvPr/>
        </p:nvSpPr>
        <p:spPr>
          <a:xfrm>
            <a:off x="767402" y="2160768"/>
            <a:ext cx="4328338" cy="995814"/>
          </a:xfrm>
          <a:prstGeom prst="rect">
            <a:avLst/>
          </a:prstGeom>
          <a:solidFill>
            <a:srgbClr val="F5CCCC">
              <a:alpha val="71373"/>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58775"/>
            <a:r>
              <a:rPr lang="en-US" b="1">
                <a:solidFill>
                  <a:schemeClr val="tx1"/>
                </a:solidFill>
                <a:latin typeface="Franklin Gothic Medium" panose="020B0603020102020204" pitchFamily="34" charset="0"/>
              </a:rPr>
              <a:t>Did not remove Outliers</a:t>
            </a:r>
          </a:p>
          <a:p>
            <a:pPr marL="644525" indent="-285750">
              <a:buFont typeface="Arial" panose="020B0604020202020204" pitchFamily="34" charset="0"/>
              <a:buChar char="•"/>
            </a:pPr>
            <a:r>
              <a:rPr lang="en-US">
                <a:solidFill>
                  <a:schemeClr val="tx1"/>
                </a:solidFill>
                <a:latin typeface="Franklin Gothic Medium" panose="020B0603020102020204" pitchFamily="34" charset="0"/>
              </a:rPr>
              <a:t>No indication data was input wrongly</a:t>
            </a:r>
          </a:p>
          <a:p>
            <a:pPr marL="644525" indent="-285750">
              <a:buFont typeface="Arial" panose="020B0604020202020204" pitchFamily="34" charset="0"/>
              <a:buChar char="•"/>
            </a:pPr>
            <a:r>
              <a:rPr lang="en-US">
                <a:solidFill>
                  <a:schemeClr val="tx1"/>
                </a:solidFill>
                <a:latin typeface="Franklin Gothic Medium" panose="020B0603020102020204" pitchFamily="34" charset="0"/>
              </a:rPr>
              <a:t>Small dataset concerns</a:t>
            </a:r>
          </a:p>
        </p:txBody>
      </p:sp>
      <p:sp>
        <p:nvSpPr>
          <p:cNvPr id="48" name="Off-page Connector 47">
            <a:extLst>
              <a:ext uri="{FF2B5EF4-FFF2-40B4-BE49-F238E27FC236}">
                <a16:creationId xmlns:a16="http://schemas.microsoft.com/office/drawing/2014/main" id="{8FD4E8A4-D89A-664F-A09B-139EBDBB89D5}"/>
              </a:ext>
            </a:extLst>
          </p:cNvPr>
          <p:cNvSpPr/>
          <p:nvPr/>
        </p:nvSpPr>
        <p:spPr>
          <a:xfrm>
            <a:off x="513829" y="2130307"/>
            <a:ext cx="507146" cy="614723"/>
          </a:xfrm>
          <a:prstGeom prst="flowChartOffpageConnector">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Franklin Gothic Medium" panose="020B0603020102020204" pitchFamily="34" charset="0"/>
              </a:rPr>
              <a:t>2</a:t>
            </a:r>
          </a:p>
        </p:txBody>
      </p:sp>
      <p:sp>
        <p:nvSpPr>
          <p:cNvPr id="52" name="Rectangle 51">
            <a:extLst>
              <a:ext uri="{FF2B5EF4-FFF2-40B4-BE49-F238E27FC236}">
                <a16:creationId xmlns:a16="http://schemas.microsoft.com/office/drawing/2014/main" id="{AD4AD6EA-56C5-EE42-8739-786E8AD507C3}"/>
              </a:ext>
            </a:extLst>
          </p:cNvPr>
          <p:cNvSpPr/>
          <p:nvPr/>
        </p:nvSpPr>
        <p:spPr>
          <a:xfrm>
            <a:off x="767402" y="3321016"/>
            <a:ext cx="4328338" cy="995814"/>
          </a:xfrm>
          <a:prstGeom prst="rect">
            <a:avLst/>
          </a:prstGeom>
          <a:solidFill>
            <a:srgbClr val="F5CCCC">
              <a:alpha val="71373"/>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58775"/>
            <a:r>
              <a:rPr lang="en-US" b="1">
                <a:solidFill>
                  <a:schemeClr val="tx1"/>
                </a:solidFill>
                <a:latin typeface="Franklin Gothic Medium" panose="020B0603020102020204" pitchFamily="34" charset="0"/>
              </a:rPr>
              <a:t>Relatively balanced dataset</a:t>
            </a:r>
          </a:p>
          <a:p>
            <a:pPr marL="644525" indent="-285750">
              <a:buFont typeface="Arial" panose="020B0604020202020204" pitchFamily="34" charset="0"/>
              <a:buChar char="•"/>
            </a:pPr>
            <a:r>
              <a:rPr lang="en-US">
                <a:solidFill>
                  <a:schemeClr val="tx1"/>
                </a:solidFill>
                <a:latin typeface="Franklin Gothic Medium" panose="020B0603020102020204" pitchFamily="34" charset="0"/>
              </a:rPr>
              <a:t>SMOTE can be applied if unbalanced, which is very likely in practice</a:t>
            </a:r>
          </a:p>
        </p:txBody>
      </p:sp>
      <p:sp>
        <p:nvSpPr>
          <p:cNvPr id="53" name="Off-page Connector 52">
            <a:extLst>
              <a:ext uri="{FF2B5EF4-FFF2-40B4-BE49-F238E27FC236}">
                <a16:creationId xmlns:a16="http://schemas.microsoft.com/office/drawing/2014/main" id="{52236243-261D-B444-BD8F-5847894C376B}"/>
              </a:ext>
            </a:extLst>
          </p:cNvPr>
          <p:cNvSpPr/>
          <p:nvPr/>
        </p:nvSpPr>
        <p:spPr>
          <a:xfrm>
            <a:off x="513829" y="3290555"/>
            <a:ext cx="507146" cy="614723"/>
          </a:xfrm>
          <a:prstGeom prst="flowChartOffpageConnector">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Franklin Gothic Medium" panose="020B0603020102020204" pitchFamily="34" charset="0"/>
              </a:rPr>
              <a:t>3</a:t>
            </a:r>
          </a:p>
        </p:txBody>
      </p:sp>
      <p:sp>
        <p:nvSpPr>
          <p:cNvPr id="10" name="Frame 9">
            <a:extLst>
              <a:ext uri="{FF2B5EF4-FFF2-40B4-BE49-F238E27FC236}">
                <a16:creationId xmlns:a16="http://schemas.microsoft.com/office/drawing/2014/main" id="{00BB5759-C8BC-C14F-A0E0-EC5F374E56D3}"/>
              </a:ext>
            </a:extLst>
          </p:cNvPr>
          <p:cNvSpPr/>
          <p:nvPr/>
        </p:nvSpPr>
        <p:spPr>
          <a:xfrm>
            <a:off x="5983387" y="1646151"/>
            <a:ext cx="325206" cy="987710"/>
          </a:xfrm>
          <a:prstGeom prst="frame">
            <a:avLst>
              <a:gd name="adj1" fmla="val 865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Google Shape;67;p13">
            <a:extLst>
              <a:ext uri="{FF2B5EF4-FFF2-40B4-BE49-F238E27FC236}">
                <a16:creationId xmlns:a16="http://schemas.microsoft.com/office/drawing/2014/main" id="{566E9C5C-7DCD-C948-B3E3-F4F02DC82580}"/>
              </a:ext>
            </a:extLst>
          </p:cNvPr>
          <p:cNvSpPr txBox="1"/>
          <p:nvPr/>
        </p:nvSpPr>
        <p:spPr>
          <a:xfrm>
            <a:off x="46175" y="4642400"/>
            <a:ext cx="1284300" cy="5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Franklin Gothic"/>
                <a:ea typeface="Franklin Gothic"/>
                <a:cs typeface="Franklin Gothic"/>
                <a:sym typeface="Franklin Gothic"/>
              </a:rPr>
              <a:t>QI HUI</a:t>
            </a:r>
            <a:endParaRPr sz="1200" b="1">
              <a:latin typeface="Franklin Gothic"/>
              <a:ea typeface="Franklin Gothic"/>
              <a:cs typeface="Franklin Gothic"/>
              <a:sym typeface="Franklin Gothic"/>
            </a:endParaRPr>
          </a:p>
        </p:txBody>
      </p:sp>
    </p:spTree>
    <p:extLst>
      <p:ext uri="{BB962C8B-B14F-4D97-AF65-F5344CB8AC3E}">
        <p14:creationId xmlns:p14="http://schemas.microsoft.com/office/powerpoint/2010/main" val="38639646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3597</Words>
  <Application>Microsoft Macintosh PowerPoint</Application>
  <PresentationFormat>On-screen Show (16:9)</PresentationFormat>
  <Paragraphs>733</Paragraphs>
  <Slides>40</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Franklin Gothic</vt:lpstr>
      <vt:lpstr>Work Sans</vt:lpstr>
      <vt:lpstr>Franklin Gothic Medium</vt:lpstr>
      <vt:lpstr>Franklin Gothic Book</vt:lpstr>
      <vt:lpstr>Calibri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#ONG QING QING#</cp:lastModifiedBy>
  <cp:revision>2</cp:revision>
  <dcterms:modified xsi:type="dcterms:W3CDTF">2021-04-05T08:41:56Z</dcterms:modified>
</cp:coreProperties>
</file>